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sldIdLst>
    <p:sldId id="257" r:id="rId2"/>
    <p:sldId id="284" r:id="rId3"/>
    <p:sldId id="258" r:id="rId4"/>
    <p:sldId id="260" r:id="rId5"/>
    <p:sldId id="281" r:id="rId6"/>
    <p:sldId id="263" r:id="rId7"/>
    <p:sldId id="264" r:id="rId8"/>
    <p:sldId id="282" r:id="rId9"/>
    <p:sldId id="283" r:id="rId10"/>
    <p:sldId id="265" r:id="rId11"/>
    <p:sldId id="266" r:id="rId12"/>
    <p:sldId id="267" r:id="rId13"/>
    <p:sldId id="268" r:id="rId14"/>
    <p:sldId id="269" r:id="rId15"/>
    <p:sldId id="270" r:id="rId16"/>
    <p:sldId id="271" r:id="rId17"/>
    <p:sldId id="272" r:id="rId18"/>
    <p:sldId id="274" r:id="rId19"/>
    <p:sldId id="279" r:id="rId20"/>
    <p:sldId id="275" r:id="rId21"/>
    <p:sldId id="276"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85501" autoAdjust="0"/>
  </p:normalViewPr>
  <p:slideViewPr>
    <p:cSldViewPr snapToGrid="0">
      <p:cViewPr varScale="1">
        <p:scale>
          <a:sx n="77" d="100"/>
          <a:sy n="77" d="100"/>
        </p:scale>
        <p:origin x="-84" y="-40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baseline="0"/>
              <a:t>Student Draggings 2004-2016</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31 Draggings</c:v>
          </c:tx>
          <c:spPr>
            <a:solidFill>
              <a:schemeClr val="accent1"/>
            </a:solidFill>
            <a:ln>
              <a:noFill/>
            </a:ln>
            <a:effectLst/>
            <a:sp3d/>
          </c:spPr>
          <c:invertIfNegative val="0"/>
          <c:cat>
            <c:strRef>
              <c:f>Sheet1!$A$4:$A$21</c:f>
              <c:strCache>
                <c:ptCount val="18"/>
                <c:pt idx="0">
                  <c:v>Arkansas</c:v>
                </c:pt>
                <c:pt idx="1">
                  <c:v>Florida</c:v>
                </c:pt>
                <c:pt idx="2">
                  <c:v>Georgia</c:v>
                </c:pt>
                <c:pt idx="3">
                  <c:v>Illinois</c:v>
                </c:pt>
                <c:pt idx="4">
                  <c:v>Indiana</c:v>
                </c:pt>
                <c:pt idx="5">
                  <c:v>Kentucky</c:v>
                </c:pt>
                <c:pt idx="6">
                  <c:v>Louisiana</c:v>
                </c:pt>
                <c:pt idx="7">
                  <c:v>Nebraska</c:v>
                </c:pt>
                <c:pt idx="8">
                  <c:v>New Jersey</c:v>
                </c:pt>
                <c:pt idx="9">
                  <c:v>New York</c:v>
                </c:pt>
                <c:pt idx="10">
                  <c:v>North Carolina</c:v>
                </c:pt>
                <c:pt idx="11">
                  <c:v>Ohio</c:v>
                </c:pt>
                <c:pt idx="12">
                  <c:v>Oklahoma</c:v>
                </c:pt>
                <c:pt idx="13">
                  <c:v>Oregon</c:v>
                </c:pt>
                <c:pt idx="14">
                  <c:v>Pennsylvania</c:v>
                </c:pt>
                <c:pt idx="15">
                  <c:v>Tennessee</c:v>
                </c:pt>
                <c:pt idx="16">
                  <c:v>Texas</c:v>
                </c:pt>
                <c:pt idx="17">
                  <c:v>Washington</c:v>
                </c:pt>
              </c:strCache>
            </c:strRef>
          </c:cat>
          <c:val>
            <c:numRef>
              <c:f>Sheet1!$B$4:$B$21</c:f>
              <c:numCache>
                <c:formatCode>General</c:formatCode>
                <c:ptCount val="18"/>
                <c:pt idx="0">
                  <c:v>1</c:v>
                </c:pt>
                <c:pt idx="1">
                  <c:v>2</c:v>
                </c:pt>
                <c:pt idx="2">
                  <c:v>2</c:v>
                </c:pt>
                <c:pt idx="3">
                  <c:v>1</c:v>
                </c:pt>
                <c:pt idx="4">
                  <c:v>3</c:v>
                </c:pt>
                <c:pt idx="5">
                  <c:v>2</c:v>
                </c:pt>
                <c:pt idx="6">
                  <c:v>1</c:v>
                </c:pt>
                <c:pt idx="7">
                  <c:v>1</c:v>
                </c:pt>
                <c:pt idx="8">
                  <c:v>1</c:v>
                </c:pt>
                <c:pt idx="9">
                  <c:v>5</c:v>
                </c:pt>
                <c:pt idx="10">
                  <c:v>1</c:v>
                </c:pt>
                <c:pt idx="11">
                  <c:v>2</c:v>
                </c:pt>
                <c:pt idx="12">
                  <c:v>1</c:v>
                </c:pt>
                <c:pt idx="13">
                  <c:v>1</c:v>
                </c:pt>
                <c:pt idx="14">
                  <c:v>2</c:v>
                </c:pt>
                <c:pt idx="15">
                  <c:v>3</c:v>
                </c:pt>
                <c:pt idx="16">
                  <c:v>1</c:v>
                </c:pt>
                <c:pt idx="17">
                  <c:v>1</c:v>
                </c:pt>
              </c:numCache>
            </c:numRef>
          </c:val>
          <c:extLst xmlns:c16r2="http://schemas.microsoft.com/office/drawing/2015/06/chart">
            <c:ext xmlns:c16="http://schemas.microsoft.com/office/drawing/2014/chart" uri="{C3380CC4-5D6E-409C-BE32-E72D297353CC}">
              <c16:uniqueId val="{00000000-856F-42EE-9A72-8FBA3C316D16}"/>
            </c:ext>
          </c:extLst>
        </c:ser>
        <c:dLbls>
          <c:showLegendKey val="0"/>
          <c:showVal val="0"/>
          <c:showCatName val="0"/>
          <c:showSerName val="0"/>
          <c:showPercent val="0"/>
          <c:showBubbleSize val="0"/>
        </c:dLbls>
        <c:gapWidth val="150"/>
        <c:shape val="box"/>
        <c:axId val="126849024"/>
        <c:axId val="126850560"/>
        <c:axId val="0"/>
      </c:bar3DChart>
      <c:catAx>
        <c:axId val="126849024"/>
        <c:scaling>
          <c:orientation val="minMax"/>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6850560"/>
        <c:crosses val="autoZero"/>
        <c:auto val="1"/>
        <c:lblAlgn val="ctr"/>
        <c:lblOffset val="100"/>
        <c:noMultiLvlLbl val="0"/>
      </c:catAx>
      <c:valAx>
        <c:axId val="12685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849024"/>
        <c:crosses val="autoZero"/>
        <c:crossBetween val="between"/>
        <c:majorUnit val="1"/>
        <c:minorUnit val="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Types of Draggings - 2004-16</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415-4335-A65E-B637C6DB7A10}"/>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415-4335-A65E-B637C6DB7A10}"/>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6415-4335-A65E-B637C6DB7A10}"/>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6415-4335-A65E-B637C6DB7A10}"/>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6415-4335-A65E-B637C6DB7A10}"/>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6415-4335-A65E-B637C6DB7A10}"/>
              </c:ext>
            </c:extLst>
          </c:dPt>
          <c:dLbls>
            <c:dLbl>
              <c:idx val="0"/>
              <c:layout/>
              <c:tx>
                <c:rich>
                  <a:bodyPr/>
                  <a:lstStyle/>
                  <a:p>
                    <a:fld id="{11D02BC3-5562-4116-9FA5-9EA46C35A3D0}" type="CELLRANGE">
                      <a:rPr lang="en-US"/>
                      <a:pPr/>
                      <a:t>[CELLRANGE]</a:t>
                    </a:fld>
                    <a:endParaRPr lang="en-US"/>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415-4335-A65E-B637C6DB7A10}"/>
                </c:ext>
              </c:extLst>
            </c:dLbl>
            <c:dLbl>
              <c:idx val="1"/>
              <c:layout/>
              <c:tx>
                <c:rich>
                  <a:bodyPr/>
                  <a:lstStyle/>
                  <a:p>
                    <a:fld id="{B6DB03FC-DCDF-4E54-B72D-C52F01542E5F}" type="CELLRANGE">
                      <a:rPr lang="en-US"/>
                      <a:pPr/>
                      <a:t>[CELLRANGE]</a:t>
                    </a:fld>
                    <a:endParaRPr lang="en-US"/>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415-4335-A65E-B637C6DB7A10}"/>
                </c:ext>
              </c:extLst>
            </c:dLbl>
            <c:dLbl>
              <c:idx val="2"/>
              <c:layout/>
              <c:tx>
                <c:rich>
                  <a:bodyPr/>
                  <a:lstStyle/>
                  <a:p>
                    <a:fld id="{40A1D419-AFE6-4A0F-8A7D-866CB71A6F33}" type="CELLRANGE">
                      <a:rPr lang="en-US"/>
                      <a:pPr/>
                      <a:t>[CELLRANGE]</a:t>
                    </a:fld>
                    <a:endParaRPr lang="en-US"/>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6415-4335-A65E-B637C6DB7A10}"/>
                </c:ext>
              </c:extLst>
            </c:dLbl>
            <c:dLbl>
              <c:idx val="3"/>
              <c:layout/>
              <c:tx>
                <c:rich>
                  <a:bodyPr/>
                  <a:lstStyle/>
                  <a:p>
                    <a:fld id="{CCFFA7F9-C0AB-449B-AFE6-A42638093D08}" type="CELLRANGE">
                      <a:rPr lang="en-US"/>
                      <a:pPr/>
                      <a:t>[CELLRANGE]</a:t>
                    </a:fld>
                    <a:endParaRPr lang="en-US"/>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415-4335-A65E-B637C6DB7A10}"/>
                </c:ext>
              </c:extLst>
            </c:dLbl>
            <c:dLbl>
              <c:idx val="4"/>
              <c:layout/>
              <c:tx>
                <c:rich>
                  <a:bodyPr/>
                  <a:lstStyle/>
                  <a:p>
                    <a:fld id="{4E37751D-CB6F-46AE-B549-36FC1181F06C}" type="CELLRANGE">
                      <a:rPr lang="en-US"/>
                      <a:pPr/>
                      <a:t>[CELLRANGE]</a:t>
                    </a:fld>
                    <a:endParaRPr lang="en-US"/>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6415-4335-A65E-B637C6DB7A10}"/>
                </c:ext>
              </c:extLst>
            </c:dLbl>
            <c:dLbl>
              <c:idx val="5"/>
              <c:layout/>
              <c:tx>
                <c:rich>
                  <a:bodyPr/>
                  <a:lstStyle/>
                  <a:p>
                    <a:fld id="{09D37107-A9D0-4F50-8F0C-6CE15CC2E37A}" type="CELLRANGE">
                      <a:rPr lang="en-US"/>
                      <a:pPr/>
                      <a:t>[CELLRANGE]</a:t>
                    </a:fld>
                    <a:endParaRPr lang="en-US"/>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6415-4335-A65E-B637C6DB7A10}"/>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15:showDataLabelsRange val="1"/>
              </c:ext>
            </c:extLst>
          </c:dLbls>
          <c:cat>
            <c:strRef>
              <c:f>Sheet3!$A$1:$A$6</c:f>
              <c:strCache>
                <c:ptCount val="6"/>
                <c:pt idx="0">
                  <c:v>Backpack</c:v>
                </c:pt>
                <c:pt idx="1">
                  <c:v>Students Arm</c:v>
                </c:pt>
                <c:pt idx="2">
                  <c:v>Students Foot</c:v>
                </c:pt>
                <c:pt idx="3">
                  <c:v>Students Leg and Arm</c:v>
                </c:pt>
                <c:pt idx="4">
                  <c:v>Jacket</c:v>
                </c:pt>
                <c:pt idx="5">
                  <c:v>Unknown</c:v>
                </c:pt>
              </c:strCache>
            </c:strRef>
          </c:cat>
          <c:val>
            <c:numRef>
              <c:f>Sheet3!$B$1:$B$6</c:f>
              <c:numCache>
                <c:formatCode>General</c:formatCode>
                <c:ptCount val="6"/>
                <c:pt idx="0">
                  <c:v>23</c:v>
                </c:pt>
                <c:pt idx="1">
                  <c:v>3</c:v>
                </c:pt>
                <c:pt idx="2">
                  <c:v>1</c:v>
                </c:pt>
                <c:pt idx="3">
                  <c:v>1</c:v>
                </c:pt>
                <c:pt idx="4">
                  <c:v>1</c:v>
                </c:pt>
                <c:pt idx="5">
                  <c:v>2</c:v>
                </c:pt>
              </c:numCache>
            </c:numRef>
          </c:val>
          <c:extLst xmlns:c16r2="http://schemas.microsoft.com/office/drawing/2015/06/chart">
            <c:ext xmlns:c15="http://schemas.microsoft.com/office/drawing/2012/chart" uri="{02D57815-91ED-43cb-92C2-25804820EDAC}">
              <c15:datalabelsRange>
                <c15:f>Sheet3!$B$1:$B$6</c15:f>
                <c15:dlblRangeCache>
                  <c:ptCount val="6"/>
                  <c:pt idx="0">
                    <c:v>23</c:v>
                  </c:pt>
                  <c:pt idx="1">
                    <c:v>3</c:v>
                  </c:pt>
                  <c:pt idx="2">
                    <c:v>1</c:v>
                  </c:pt>
                  <c:pt idx="3">
                    <c:v>1</c:v>
                  </c:pt>
                  <c:pt idx="4">
                    <c:v>1</c:v>
                  </c:pt>
                  <c:pt idx="5">
                    <c:v>2</c:v>
                  </c:pt>
                </c15:dlblRangeCache>
              </c15:datalabelsRange>
            </c:ext>
            <c:ext xmlns:c16="http://schemas.microsoft.com/office/drawing/2014/chart" uri="{C3380CC4-5D6E-409C-BE32-E72D297353CC}">
              <c16:uniqueId val="{0000000C-6415-4335-A65E-B637C6DB7A10}"/>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4333838077932568"/>
          <c:y val="0.11355131924298936"/>
          <c:w val="0.24704623460528968"/>
          <c:h val="0.818423539162867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Type of Door &amp; Switch Location</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913206550601491"/>
          <c:w val="0.99325396825396839"/>
          <c:h val="0.6791169271975801"/>
        </c:manualLayout>
      </c:layout>
      <c:pie3DChart>
        <c:varyColors val="1"/>
        <c:ser>
          <c:idx val="0"/>
          <c:order val="0"/>
          <c:explosion val="16"/>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E94C-4747-A9E1-EC0303AD75A8}"/>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E94C-4747-A9E1-EC0303AD75A8}"/>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E94C-4747-A9E1-EC0303AD75A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Lst>
          </c:dLbls>
          <c:cat>
            <c:strRef>
              <c:f>Sheet2!$A$1:$A$3</c:f>
              <c:strCache>
                <c:ptCount val="3"/>
                <c:pt idx="0">
                  <c:v>Air Door - Left of Wheel</c:v>
                </c:pt>
                <c:pt idx="1">
                  <c:v>Unknown</c:v>
                </c:pt>
                <c:pt idx="2">
                  <c:v>Manual Scissor Door</c:v>
                </c:pt>
              </c:strCache>
            </c:strRef>
          </c:cat>
          <c:val>
            <c:numRef>
              <c:f>Sheet2!$B$1:$B$3</c:f>
              <c:numCache>
                <c:formatCode>General</c:formatCode>
                <c:ptCount val="3"/>
                <c:pt idx="0">
                  <c:v>15</c:v>
                </c:pt>
                <c:pt idx="1">
                  <c:v>15</c:v>
                </c:pt>
                <c:pt idx="2">
                  <c:v>1</c:v>
                </c:pt>
              </c:numCache>
            </c:numRef>
          </c:val>
          <c:extLst xmlns:c16r2="http://schemas.microsoft.com/office/drawing/2015/06/chart">
            <c:ext xmlns:c16="http://schemas.microsoft.com/office/drawing/2014/chart" uri="{C3380CC4-5D6E-409C-BE32-E72D297353CC}">
              <c16:uniqueId val="{00000006-E94C-4747-A9E1-EC0303AD75A8}"/>
            </c:ext>
          </c:extLst>
        </c:ser>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2551368578927633"/>
          <c:y val="0.59034748839733076"/>
          <c:w val="0.27448631421072367"/>
          <c:h val="0.315037362326537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D012F-2C77-44C7-870F-FBD3E12F2DBF}" type="datetimeFigureOut">
              <a:rPr lang="en-US" smtClean="0"/>
              <a:t>6/30/2016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99541-B168-4F69-AA28-0D8CBDEBB727}" type="slidenum">
              <a:rPr lang="en-US" smtClean="0"/>
              <a:t>‹#›</a:t>
            </a:fld>
            <a:endParaRPr lang="en-US"/>
          </a:p>
        </p:txBody>
      </p:sp>
    </p:spTree>
    <p:extLst>
      <p:ext uri="{BB962C8B-B14F-4D97-AF65-F5344CB8AC3E}">
        <p14:creationId xmlns:p14="http://schemas.microsoft.com/office/powerpoint/2010/main" val="393713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open the link to a video from NBC news about the Kentucky School Bus dragging</a:t>
            </a:r>
          </a:p>
          <a:p>
            <a:r>
              <a:rPr lang="en-US" dirty="0" smtClean="0"/>
              <a:t>http://www.nbcnews.com/watch/nbc-news-channel/camera-captures-girl-dragged-by-school-bus-446597699687</a:t>
            </a:r>
            <a:endParaRPr lang="en-US" dirty="0"/>
          </a:p>
        </p:txBody>
      </p:sp>
      <p:sp>
        <p:nvSpPr>
          <p:cNvPr id="4" name="Slide Number Placeholder 3"/>
          <p:cNvSpPr>
            <a:spLocks noGrp="1"/>
          </p:cNvSpPr>
          <p:nvPr>
            <p:ph type="sldNum" sz="quarter" idx="10"/>
          </p:nvPr>
        </p:nvSpPr>
        <p:spPr/>
        <p:txBody>
          <a:bodyPr/>
          <a:lstStyle/>
          <a:p>
            <a:fld id="{60399541-B168-4F69-AA28-0D8CBDEBB727}" type="slidenum">
              <a:rPr lang="en-US" smtClean="0"/>
              <a:t>2</a:t>
            </a:fld>
            <a:endParaRPr lang="en-US"/>
          </a:p>
        </p:txBody>
      </p:sp>
    </p:spTree>
    <p:extLst>
      <p:ext uri="{BB962C8B-B14F-4D97-AF65-F5344CB8AC3E}">
        <p14:creationId xmlns:p14="http://schemas.microsoft.com/office/powerpoint/2010/main" val="169466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Inattentional Blindness</a:t>
            </a:r>
            <a:r>
              <a:rPr lang="en-US" sz="1200" kern="1200" dirty="0" smtClean="0">
                <a:solidFill>
                  <a:schemeClr val="tx1"/>
                </a:solidFill>
                <a:effectLst/>
                <a:latin typeface="+mn-lt"/>
                <a:ea typeface="+mn-ea"/>
                <a:cs typeface="+mn-cs"/>
              </a:rPr>
              <a:t>: An error that occurs results from a lack of attention to an unexpected object (p. 6).</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Over confidence of abilities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SurveyUSA</a:t>
            </a:r>
            <a:r>
              <a:rPr lang="en-US" sz="1200" kern="1200" dirty="0" smtClean="0">
                <a:solidFill>
                  <a:schemeClr val="tx1"/>
                </a:solidFill>
                <a:effectLst/>
                <a:latin typeface="+mn-lt"/>
                <a:ea typeface="+mn-ea"/>
                <a:cs typeface="+mn-cs"/>
              </a:rPr>
              <a:t> conducted a national survey of 1,500 adults in the U.S. in June of 2009 and it indicated that more than 75% of the respondents agreed that they would notice such unexpected events, even when they were focused on something else (p. 7).</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Looked but failed to see: </a:t>
            </a:r>
            <a:r>
              <a:rPr lang="en-US" sz="1200" kern="1200" dirty="0" smtClean="0">
                <a:solidFill>
                  <a:schemeClr val="tx1"/>
                </a:solidFill>
                <a:effectLst/>
                <a:latin typeface="+mn-lt"/>
                <a:ea typeface="+mn-ea"/>
                <a:cs typeface="+mn-cs"/>
              </a:rPr>
              <a:t>“We think we should see anything in front of us, but in fact we are aware of only a small portion of our visual world at any moment” (p. 13).</a:t>
            </a:r>
          </a:p>
          <a:p>
            <a:pPr lvl="0"/>
            <a:r>
              <a:rPr lang="en-US" sz="1200" kern="1200" dirty="0" smtClean="0">
                <a:solidFill>
                  <a:schemeClr val="tx1"/>
                </a:solidFill>
                <a:effectLst/>
                <a:latin typeface="+mn-lt"/>
                <a:ea typeface="+mn-ea"/>
                <a:cs typeface="+mn-cs"/>
              </a:rPr>
              <a:t>Commander Waddle of the USS Greenville who performed an “emergency deep” maneuver right into a 200’ long fishing boat at 1:40 p.m. on February 9, 2001. “The lies in what he thought he would see when he looked: As he said later, ‘I wasn’t looking for it</a:t>
            </a:r>
          </a:p>
          <a:p>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7521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the audience where are your service door switches located on your buses? Poll by show of hands. How many have buses where the door control is on the steering wheel? What challenges can that pose for a substitute driver if your fleet of vehicles is mixed?</a:t>
            </a:r>
          </a:p>
          <a:p>
            <a:endParaRPr lang="en-US" baseline="0" dirty="0" smtClean="0"/>
          </a:p>
          <a:p>
            <a:r>
              <a:rPr lang="en-US" baseline="0" dirty="0" smtClean="0"/>
              <a:t>Ask the audience what is the maximum number of degrees humans are capable of seeing. Then share that the Federal physical allows drivers to have a minimum of  70 degrees in each eye or 140 degrees. </a:t>
            </a:r>
            <a:r>
              <a:rPr lang="en-US" b="1" baseline="0" dirty="0" smtClean="0"/>
              <a:t>NOTE: Difference in seat pedestal height compared to the lowest step </a:t>
            </a:r>
            <a:r>
              <a:rPr lang="en-US" b="1" baseline="0" smtClean="0"/>
              <a:t>tread height.</a:t>
            </a:r>
            <a:endParaRPr lang="en-US" baseline="0" dirty="0" smtClean="0"/>
          </a:p>
          <a:p>
            <a:endParaRPr lang="en-US" baseline="0" dirty="0" smtClean="0"/>
          </a:p>
          <a:p>
            <a:r>
              <a:rPr lang="en-US" baseline="0" dirty="0" smtClean="0"/>
              <a:t>Explain how service door switches located on the left of the steering wheel force the driver to turn their head approximately 45 degrees away from the service door.</a:t>
            </a:r>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8658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door switch is moved to the right</a:t>
            </a:r>
            <a:r>
              <a:rPr lang="en-US" baseline="0" dirty="0" smtClean="0"/>
              <a:t> of the steering wheel the driver’s peripheral vision is shifted ~38 degrees or more toward the service door as opposed to 45 degrees away from the service door.</a:t>
            </a:r>
          </a:p>
          <a:p>
            <a:endParaRPr lang="en-US" baseline="0" dirty="0" smtClean="0"/>
          </a:p>
          <a:p>
            <a:r>
              <a:rPr lang="en-US" baseline="0" dirty="0" smtClean="0"/>
              <a:t>Relocating the switches are one option and specifying the service door switch on the right of the steering wheel is another option.</a:t>
            </a:r>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5363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ROSCO for a free video on mirror adjusting grids or contact your bus manufacturer for instructions.</a:t>
            </a:r>
          </a:p>
          <a:p>
            <a:endParaRPr lang="en-US" dirty="0" smtClean="0"/>
          </a:p>
          <a:p>
            <a:r>
              <a:rPr lang="en-US" dirty="0" smtClean="0"/>
              <a:t>Bonus question on mirror adjustment: When setting up your buses to fit your drivers, what height driver should you use for your fleet?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700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downloads for posters at PTSI website.</a:t>
            </a:r>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7438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68643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2042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2004</a:t>
            </a:r>
            <a:r>
              <a:rPr lang="en-US" baseline="0" dirty="0" smtClean="0"/>
              <a:t>-15 - 30 students have been dragged by their school buses in 17 States. But there have probably been more…</a:t>
            </a:r>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5991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 20’ to 5,200’</a:t>
            </a:r>
          </a:p>
          <a:p>
            <a:endParaRPr lang="en-US" dirty="0" smtClean="0"/>
          </a:p>
          <a:p>
            <a:r>
              <a:rPr lang="en-US" baseline="0" dirty="0" smtClean="0"/>
              <a:t>More than 17 football fields long…</a:t>
            </a:r>
          </a:p>
          <a:p>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t>5</a:t>
            </a:fld>
            <a:endParaRPr lang="en-US"/>
          </a:p>
        </p:txBody>
      </p:sp>
    </p:spTree>
    <p:extLst>
      <p:ext uri="{BB962C8B-B14F-4D97-AF65-F5344CB8AC3E}">
        <p14:creationId xmlns:p14="http://schemas.microsoft.com/office/powerpoint/2010/main" val="391693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6995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link to view Inside Edition report on school bus dragging.</a:t>
            </a:r>
          </a:p>
          <a:p>
            <a:r>
              <a:rPr lang="en-US" smtClean="0"/>
              <a:t>http://www.insideedition.com/videos/5492-watch-7-year-old-girl-get-dragged-by-bus-after-backpack-gets-stuck-in-door</a:t>
            </a:r>
            <a:endParaRPr lang="en-US" dirty="0"/>
          </a:p>
        </p:txBody>
      </p:sp>
      <p:sp>
        <p:nvSpPr>
          <p:cNvPr id="4" name="Slide Number Placeholder 3"/>
          <p:cNvSpPr>
            <a:spLocks noGrp="1"/>
          </p:cNvSpPr>
          <p:nvPr>
            <p:ph type="sldNum" sz="quarter" idx="10"/>
          </p:nvPr>
        </p:nvSpPr>
        <p:spPr/>
        <p:txBody>
          <a:bodyPr/>
          <a:lstStyle/>
          <a:p>
            <a:fld id="{60399541-B168-4F69-AA28-0D8CBDEBB727}" type="slidenum">
              <a:rPr lang="en-US" smtClean="0"/>
              <a:t>9</a:t>
            </a:fld>
            <a:endParaRPr lang="en-US"/>
          </a:p>
        </p:txBody>
      </p:sp>
    </p:spTree>
    <p:extLst>
      <p:ext uri="{BB962C8B-B14F-4D97-AF65-F5344CB8AC3E}">
        <p14:creationId xmlns:p14="http://schemas.microsoft.com/office/powerpoint/2010/main" val="263829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with this picture? (Driver’s hands,</a:t>
            </a:r>
            <a:r>
              <a:rPr lang="en-US" baseline="0" dirty="0" smtClean="0"/>
              <a:t> how about the Kindle?)</a:t>
            </a:r>
            <a:endParaRPr lang="en-US" dirty="0" smtClean="0"/>
          </a:p>
          <a:p>
            <a:endParaRPr lang="en-US" dirty="0" smtClean="0"/>
          </a:p>
          <a:p>
            <a:r>
              <a:rPr lang="en-US" dirty="0" smtClean="0"/>
              <a:t>Ask the audience what distractions they face on the roads.</a:t>
            </a:r>
          </a:p>
          <a:p>
            <a:r>
              <a:rPr lang="en-US" dirty="0" smtClean="0"/>
              <a:t>-Two-way radio</a:t>
            </a:r>
          </a:p>
          <a:p>
            <a:r>
              <a:rPr lang="en-US" dirty="0" smtClean="0"/>
              <a:t>-Student behavior</a:t>
            </a:r>
          </a:p>
          <a:p>
            <a:r>
              <a:rPr lang="en-US" dirty="0" smtClean="0"/>
              <a:t>-Traffic congestion</a:t>
            </a:r>
          </a:p>
          <a:p>
            <a:r>
              <a:rPr lang="en-US" dirty="0" smtClean="0"/>
              <a:t>-Distracted</a:t>
            </a:r>
            <a:r>
              <a:rPr lang="en-US" baseline="0" dirty="0" smtClean="0"/>
              <a:t> drivers</a:t>
            </a:r>
          </a:p>
          <a:p>
            <a:r>
              <a:rPr lang="en-US" baseline="0" dirty="0" smtClean="0"/>
              <a:t>-Other motorists errors</a:t>
            </a:r>
          </a:p>
          <a:p>
            <a:r>
              <a:rPr lang="en-US" baseline="0" dirty="0" smtClean="0"/>
              <a:t>-Bus stop challenges</a:t>
            </a:r>
          </a:p>
          <a:p>
            <a:r>
              <a:rPr lang="en-US" baseline="0" dirty="0" smtClean="0"/>
              <a:t>-Pedestrians and bicyclists</a:t>
            </a:r>
          </a:p>
          <a:p>
            <a:r>
              <a:rPr lang="en-US" baseline="0" dirty="0" smtClean="0"/>
              <a:t>-Route hypnosis, etc.</a:t>
            </a:r>
          </a:p>
          <a:p>
            <a:endParaRPr lang="en-US" baseline="0" dirty="0" smtClean="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3217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we can add more details and examples</a:t>
            </a:r>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3958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 want you</a:t>
            </a:r>
            <a:r>
              <a:rPr lang="en-US" b="1" baseline="0" dirty="0" smtClean="0"/>
              <a:t> to watch this short video and count the number of passes made by the students in white tee shirts. If you have seen this video, please remain silent for this video and do not share the answer. After the video, we will report out the actual number of passes completed.</a:t>
            </a:r>
            <a:endParaRPr lang="en-US" b="1" dirty="0" smtClean="0"/>
          </a:p>
          <a:p>
            <a:endParaRPr lang="en-US" dirty="0" smtClean="0"/>
          </a:p>
          <a:p>
            <a:r>
              <a:rPr lang="en-US" dirty="0" smtClean="0"/>
              <a:t>Show Invisible</a:t>
            </a:r>
            <a:r>
              <a:rPr lang="en-US" baseline="0" dirty="0" smtClean="0"/>
              <a:t> Gorilla Video Clip then discuss how people stich memories and thoughts together.</a:t>
            </a:r>
          </a:p>
          <a:p>
            <a:endParaRPr lang="en-US" baseline="0" dirty="0" smtClean="0"/>
          </a:p>
          <a:p>
            <a:r>
              <a:rPr lang="en-US" baseline="0" dirty="0" smtClean="0"/>
              <a:t>-Authors’ </a:t>
            </a:r>
            <a:r>
              <a:rPr lang="en-US" baseline="0" dirty="0" err="1" smtClean="0"/>
              <a:t>Chabris</a:t>
            </a:r>
            <a:r>
              <a:rPr lang="en-US" baseline="0" dirty="0" smtClean="0"/>
              <a:t> and Simons had two studies by </a:t>
            </a:r>
            <a:r>
              <a:rPr lang="en-US" baseline="0" dirty="0" err="1" smtClean="0"/>
              <a:t>SurveyUSA</a:t>
            </a:r>
            <a:r>
              <a:rPr lang="en-US" baseline="0" dirty="0" smtClean="0"/>
              <a:t>: </a:t>
            </a:r>
          </a:p>
          <a:p>
            <a:endParaRPr lang="en-US" baseline="0" dirty="0" smtClean="0"/>
          </a:p>
          <a:p>
            <a:r>
              <a:rPr lang="en-US" sz="1200" kern="1200" baseline="0" dirty="0" smtClean="0">
                <a:solidFill>
                  <a:schemeClr val="tx1"/>
                </a:solidFill>
                <a:effectLst/>
                <a:latin typeface="+mn-lt"/>
                <a:ea typeface="+mn-ea"/>
                <a:cs typeface="+mn-cs"/>
              </a:rPr>
              <a:t>1) C</a:t>
            </a:r>
            <a:r>
              <a:rPr lang="en-US" sz="1200" kern="1200" dirty="0" smtClean="0">
                <a:solidFill>
                  <a:schemeClr val="tx1"/>
                </a:solidFill>
                <a:effectLst/>
                <a:latin typeface="+mn-lt"/>
                <a:ea typeface="+mn-ea"/>
                <a:cs typeface="+mn-cs"/>
              </a:rPr>
              <a:t>onducted a national survey of 1,500 adults in the U.S. in June of 2009 and it indicated that more than 75% of the respondents agreed that they would notice such unexpected events, even when they were focused on something else (p. 7).</a:t>
            </a:r>
            <a:r>
              <a:rPr lang="en-US" dirty="0" smtClean="0">
                <a:effectLst/>
              </a:rPr>
              <a:t> </a:t>
            </a:r>
            <a:endParaRPr lang="en-US" baseline="0" dirty="0" smtClean="0"/>
          </a:p>
          <a:p>
            <a:endParaRPr lang="en-US" baseline="0" dirty="0" smtClean="0"/>
          </a:p>
          <a:p>
            <a:r>
              <a:rPr lang="en-US" baseline="0" dirty="0" smtClean="0"/>
              <a:t>2) 63% of Americans consider themselves more intelligent than the average American while 70% of Canadians consider themselves more intelligent than the average Canadian.</a:t>
            </a:r>
            <a:endParaRPr lang="en-US" dirty="0"/>
          </a:p>
        </p:txBody>
      </p:sp>
      <p:sp>
        <p:nvSpPr>
          <p:cNvPr id="4" name="Slide Number Placeholder 3"/>
          <p:cNvSpPr>
            <a:spLocks noGrp="1"/>
          </p:cNvSpPr>
          <p:nvPr>
            <p:ph type="sldNum" sz="quarter" idx="10"/>
          </p:nvPr>
        </p:nvSpPr>
        <p:spPr/>
        <p:txBody>
          <a:bodyPr/>
          <a:lstStyle/>
          <a:p>
            <a:fld id="{7DAB0CBD-90FF-AF4E-9BDA-27CDE769E7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3813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662DEE-351C-4361-A1F8-B92F276C3800}"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3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9F74C0FC-60C6-4D0F-920D-9A28AFD98A83}"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defTabSz="457200"/>
            <a:fld id="{B724DE3A-D2BD-384C-8A74-0BC271E8631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1339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DF4309A9-4572-48CD-854A-DE417DB6E85F}"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defTabSz="457200"/>
            <a:fld id="{B724DE3A-D2BD-384C-8A74-0BC271E8631F}" type="slidenum">
              <a:rPr lang="en-US" smtClean="0">
                <a:solidFill>
                  <a:prstClr val="black">
                    <a:tint val="75000"/>
                  </a:prstClr>
                </a:solidFill>
              </a:rPr>
              <a:pPr defTabSz="457200"/>
              <a:t>‹#›</a:t>
            </a:fld>
            <a:endParaRPr lang="en-US">
              <a:solidFill>
                <a:prstClr val="black">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8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457200"/>
            <a:fld id="{D6D95AB1-3C9A-43AB-BBD5-469B395B5C54}" type="datetime1">
              <a:rPr lang="en-US" smtClean="0">
                <a:solidFill>
                  <a:prstClr val="black">
                    <a:tint val="75000"/>
                  </a:prstClr>
                </a:solidFill>
              </a:r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457200"/>
            <a:fld id="{B724DE3A-D2BD-384C-8A74-0BC271E8631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3061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457200"/>
            <a:fld id="{709F51B7-1AC2-40EE-B7A3-56814066A41F}" type="datetime1">
              <a:rPr lang="en-US" smtClean="0">
                <a:solidFill>
                  <a:prstClr val="black">
                    <a:tint val="75000"/>
                  </a:prstClr>
                </a:solidFill>
              </a:r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457200"/>
            <a:fld id="{B724DE3A-D2BD-384C-8A74-0BC271E8631F}" type="slidenum">
              <a:rPr lang="en-US" smtClean="0">
                <a:solidFill>
                  <a:prstClr val="black">
                    <a:tint val="75000"/>
                  </a:prstClr>
                </a:solidFill>
              </a:rPr>
              <a:pPr defTabSz="457200"/>
              <a:t>‹#›</a:t>
            </a:fld>
            <a:endParaRPr lang="en-US">
              <a:solidFill>
                <a:prstClr val="black">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087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457200"/>
            <a:fld id="{E60BC5C2-4195-483B-ADD4-EDB995E231D8}" type="datetime1">
              <a:rPr lang="en-US" smtClean="0">
                <a:solidFill>
                  <a:prstClr val="black">
                    <a:tint val="75000"/>
                  </a:prstClr>
                </a:solidFill>
              </a:r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457200"/>
            <a:fld id="{B724DE3A-D2BD-384C-8A74-0BC271E8631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36087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80BB9-4DAD-4E88-9A07-201529B82949}"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53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2CE0A-5A36-42D8-81DA-0B8FFC07CC6D}"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31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6BC2A-DA58-4B30-B337-7CE83907F719}"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B67C5-E3DD-4E94-A463-8C8121075CCA}"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01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D2F593-01AC-421D-BB5D-95283FA7F45A}" type="datetime1">
              <a:rPr lang="en-US" smtClean="0">
                <a:solidFill>
                  <a:prstClr val="black">
                    <a:tint val="75000"/>
                  </a:prstClr>
                </a:solidFill>
              </a:r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8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E65339-FEA5-48C2-9EED-07E690720532}" type="datetime1">
              <a:rPr lang="en-US" smtClean="0">
                <a:solidFill>
                  <a:prstClr val="black">
                    <a:tint val="75000"/>
                  </a:prstClr>
                </a:solidFill>
              </a:r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16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83FC89-31E3-4D19-A086-2BF549CA4DFB}" type="datetime1">
              <a:rPr lang="en-US" smtClean="0">
                <a:solidFill>
                  <a:prstClr val="black">
                    <a:tint val="75000"/>
                  </a:prstClr>
                </a:solidFill>
              </a:r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4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DDB34-236A-46B0-9755-D70A8CAB0687}" type="datetime1">
              <a:rPr lang="en-US" smtClean="0">
                <a:solidFill>
                  <a:prstClr val="black">
                    <a:tint val="75000"/>
                  </a:prstClr>
                </a:solidFill>
              </a:r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19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59B81-24FE-4333-B7F9-EE8E8A83E6AF}" type="datetime1">
              <a:rPr lang="en-US" smtClean="0">
                <a:solidFill>
                  <a:prstClr val="black">
                    <a:tint val="75000"/>
                  </a:prstClr>
                </a:solidFill>
              </a:r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26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E3249-6205-46FD-AFA0-26D60E76A20E}" type="datetime1">
              <a:rPr lang="en-US" smtClean="0">
                <a:solidFill>
                  <a:prstClr val="black">
                    <a:tint val="75000"/>
                  </a:prstClr>
                </a:solidFill>
              </a:r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24DE3A-D2BD-384C-8A74-0BC271E863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29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5644331-2721-4314-8638-82AFC08734E4}" type="datetime1">
              <a:rPr lang="en-US" smtClean="0">
                <a:solidFill>
                  <a:prstClr val="black">
                    <a:tint val="75000"/>
                  </a:prstClr>
                </a:solidFill>
              </a:rPr>
              <a:t>6/30/2016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B724DE3A-D2BD-384C-8A74-0BC271E8631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7777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JG698U2Mv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bcnews.com/watch/nbc-news-channel/camera-captures-girl-dragged-by-school-bus-44659769968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kathy@ptsi.org" TargetMode="External"/><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mailto:plawrence@fairpor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sideedition.com/videos/5492-watch-7-year-old-girl-get-dragged-by-bus-after-backpack-gets-stuck-in-do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932" y="526774"/>
            <a:ext cx="7054572" cy="4005470"/>
          </a:xfrm>
        </p:spPr>
        <p:txBody>
          <a:bodyPr>
            <a:normAutofit/>
          </a:bodyPr>
          <a:lstStyle/>
          <a:p>
            <a:pPr algn="ctr"/>
            <a:r>
              <a:rPr lang="en-US" b="1" dirty="0" smtClean="0">
                <a:effectLst>
                  <a:outerShdw blurRad="38100" dist="38100" dir="2700000" algn="tl">
                    <a:srgbClr val="000000">
                      <a:alpha val="43137"/>
                    </a:srgbClr>
                  </a:outerShdw>
                </a:effectLst>
              </a:rPr>
              <a:t>School Bus Service Door Draggings</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Grassroots Prevention</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55805" y="4658497"/>
            <a:ext cx="10536195" cy="1761752"/>
          </a:xfrm>
        </p:spPr>
        <p:txBody>
          <a:bodyPr>
            <a:normAutofit/>
          </a:bodyPr>
          <a:lstStyle/>
          <a:p>
            <a:r>
              <a:rPr lang="en-US" sz="1600" b="1" dirty="0" smtClean="0"/>
              <a:t>Bob Peters, CDPT				Kathleen </a:t>
            </a:r>
            <a:r>
              <a:rPr lang="en-US" sz="1600" b="1" dirty="0" smtClean="0"/>
              <a:t>Furneaux CDPT-SNT 	</a:t>
            </a:r>
            <a:r>
              <a:rPr lang="en-US" sz="1600" b="1" dirty="0" smtClean="0"/>
              <a:t>		Peter </a:t>
            </a:r>
            <a:r>
              <a:rPr lang="en-US" sz="1600" b="1" dirty="0" smtClean="0"/>
              <a:t>Lawrence, Ed.D., CDPT</a:t>
            </a:r>
          </a:p>
          <a:p>
            <a:r>
              <a:rPr lang="en-US" sz="1600" b="1" dirty="0" smtClean="0"/>
              <a:t>NC </a:t>
            </a:r>
            <a:r>
              <a:rPr lang="en-US" sz="1600" b="1" dirty="0" err="1" smtClean="0"/>
              <a:t>Dept</a:t>
            </a:r>
            <a:r>
              <a:rPr lang="en-US" sz="1600" b="1" dirty="0" smtClean="0"/>
              <a:t> of Public Instruction	Pupil </a:t>
            </a:r>
            <a:r>
              <a:rPr lang="en-US" sz="1600" b="1" dirty="0" smtClean="0"/>
              <a:t>Transportation Safety Institute		Fairport CSD</a:t>
            </a:r>
          </a:p>
          <a:p>
            <a:r>
              <a:rPr lang="en-US" sz="1600" b="1" dirty="0" smtClean="0"/>
              <a:t>Raleigh, North Carolina			</a:t>
            </a:r>
            <a:r>
              <a:rPr lang="en-US" sz="1600" b="1" dirty="0" smtClean="0"/>
              <a:t>East </a:t>
            </a:r>
            <a:r>
              <a:rPr lang="en-US" sz="1600" b="1" dirty="0" smtClean="0"/>
              <a:t>Syracuse, New York				</a:t>
            </a:r>
            <a:r>
              <a:rPr lang="en-US" sz="1600" b="1" dirty="0" smtClean="0"/>
              <a:t>Fairport </a:t>
            </a:r>
            <a:r>
              <a:rPr lang="en-US" sz="1600" b="1" dirty="0" smtClean="0"/>
              <a:t>, New York </a:t>
            </a:r>
          </a:p>
          <a:p>
            <a:r>
              <a:rPr lang="en-US" sz="1600" b="1" dirty="0" smtClean="0"/>
              <a:t>919-807-3570					800-836-2210</a:t>
            </a:r>
            <a:r>
              <a:rPr lang="en-US" sz="1600" dirty="0" smtClean="0"/>
              <a:t>					</a:t>
            </a:r>
            <a:r>
              <a:rPr lang="en-US" sz="1600" dirty="0" smtClean="0"/>
              <a:t>		</a:t>
            </a:r>
            <a:r>
              <a:rPr lang="en-US" sz="1600" b="1" dirty="0" smtClean="0"/>
              <a:t>585-721-0899</a:t>
            </a:r>
            <a:endParaRPr lang="en-US" sz="1600" b="1" dirty="0" smtClean="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9045" y="1958008"/>
            <a:ext cx="3865128" cy="2574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4623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322" y="499401"/>
            <a:ext cx="7767672" cy="1280890"/>
          </a:xfrm>
        </p:spPr>
        <p:txBody>
          <a:bodyPr>
            <a:normAutofit/>
          </a:bodyPr>
          <a:lstStyle/>
          <a:p>
            <a:r>
              <a:rPr lang="en-US" sz="4400" b="1" dirty="0" smtClean="0"/>
              <a:t> </a:t>
            </a:r>
            <a:r>
              <a:rPr lang="en-US" sz="4000" b="1" dirty="0" smtClean="0">
                <a:effectLst>
                  <a:outerShdw blurRad="38100" dist="38100" dir="2700000" algn="tl">
                    <a:srgbClr val="000000">
                      <a:alpha val="43137"/>
                    </a:srgbClr>
                  </a:outerShdw>
                </a:effectLst>
              </a:rPr>
              <a:t>Contributing Factors…</a:t>
            </a:r>
            <a:endParaRPr lang="en-US" sz="4000" b="1" dirty="0">
              <a:effectLst>
                <a:outerShdw blurRad="38100" dist="38100" dir="2700000" algn="tl">
                  <a:srgbClr val="000000">
                    <a:alpha val="43137"/>
                  </a:srgbClr>
                </a:outerShdw>
              </a:effectLst>
            </a:endParaRPr>
          </a:p>
        </p:txBody>
      </p:sp>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444540" y="1506033"/>
            <a:ext cx="6246563" cy="4752041"/>
          </a:xfrm>
        </p:spPr>
      </p:pic>
      <p:pic>
        <p:nvPicPr>
          <p:cNvPr id="11" name="Picture 10"/>
          <p:cNvPicPr>
            <a:picLocks noChangeAspect="1"/>
          </p:cNvPicPr>
          <p:nvPr/>
        </p:nvPicPr>
        <p:blipFill>
          <a:blip r:embed="rId4"/>
          <a:stretch>
            <a:fillRect/>
          </a:stretch>
        </p:blipFill>
        <p:spPr>
          <a:xfrm>
            <a:off x="3167570" y="1596053"/>
            <a:ext cx="6496209" cy="4572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5821" y="1526563"/>
            <a:ext cx="9144000" cy="4572000"/>
          </a:xfrm>
          <a:prstGeom prst="rect">
            <a:avLst/>
          </a:prstGeom>
        </p:spPr>
      </p:pic>
      <p:pic>
        <p:nvPicPr>
          <p:cNvPr id="13" name="Picture 12"/>
          <p:cNvPicPr>
            <a:picLocks noChangeAspect="1"/>
          </p:cNvPicPr>
          <p:nvPr/>
        </p:nvPicPr>
        <p:blipFill>
          <a:blip r:embed="rId6"/>
          <a:stretch>
            <a:fillRect/>
          </a:stretch>
        </p:blipFill>
        <p:spPr>
          <a:xfrm>
            <a:off x="2922658" y="1564101"/>
            <a:ext cx="6768445" cy="4304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half" idx="1"/>
          </p:nvPr>
        </p:nvSpPr>
        <p:spPr>
          <a:xfrm>
            <a:off x="2589212" y="2133600"/>
            <a:ext cx="5653420" cy="3777622"/>
          </a:xfrm>
        </p:spPr>
        <p:txBody>
          <a:bodyPr>
            <a:noAutofit/>
          </a:bodyPr>
          <a:lstStyle/>
          <a:p>
            <a:r>
              <a:rPr lang="en-US" sz="3600" b="1" dirty="0" smtClean="0"/>
              <a:t>In a busy world there are as many distraction for drivers as there are vehicles on the road…</a:t>
            </a:r>
            <a:endParaRPr lang="en-US" sz="3600" b="1" dirty="0"/>
          </a:p>
        </p:txBody>
      </p:sp>
      <p:grpSp>
        <p:nvGrpSpPr>
          <p:cNvPr id="7" name="Group 6"/>
          <p:cNvGrpSpPr/>
          <p:nvPr/>
        </p:nvGrpSpPr>
        <p:grpSpPr>
          <a:xfrm>
            <a:off x="4244232" y="1341799"/>
            <a:ext cx="3998400" cy="5354767"/>
            <a:chOff x="3416722" y="1230968"/>
            <a:chExt cx="3998400" cy="5354767"/>
          </a:xfrm>
        </p:grpSpPr>
        <p:pic>
          <p:nvPicPr>
            <p:cNvPr id="1026" name="Picture 2" descr="http://mamasoncall.com/mama/wp-content/uploads/2009/09/boy-riding-bike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16722" y="1230968"/>
              <a:ext cx="3998400" cy="5354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41230" y="3560746"/>
              <a:ext cx="3149384" cy="255454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You tell his Mom and Dad you only looked down for a second…</a:t>
              </a:r>
              <a:endParaRPr lang="en-US" sz="3200"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6020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1000"/>
                                  </p:stCondLst>
                                  <p:childTnLst>
                                    <p:set>
                                      <p:cBhvr>
                                        <p:cTn id="13"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999"/>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100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99"/>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100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999"/>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1000"/>
                                  </p:stCondLst>
                                  <p:childTnLst>
                                    <p:set>
                                      <p:cBhvr>
                                        <p:cTn id="37" dur="1" fill="hold">
                                          <p:stCondLst>
                                            <p:cond delay="0"/>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999"/>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1000"/>
                                  </p:stCondLst>
                                  <p:childTnLst>
                                    <p:set>
                                      <p:cBhvr>
                                        <p:cTn id="45" dur="1" fill="hold">
                                          <p:stCondLst>
                                            <p:cond delay="0"/>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3513" y="583023"/>
            <a:ext cx="5988205" cy="1143000"/>
          </a:xfrm>
        </p:spPr>
        <p:txBody>
          <a:bodyPr>
            <a:normAutofit/>
          </a:bodyPr>
          <a:lstStyle/>
          <a:p>
            <a:r>
              <a:rPr lang="en-US" sz="4000" b="1" dirty="0" smtClean="0">
                <a:effectLst>
                  <a:outerShdw blurRad="38100" dist="38100" dir="2700000" algn="tl">
                    <a:srgbClr val="000000">
                      <a:alpha val="43137"/>
                    </a:srgbClr>
                  </a:outerShdw>
                </a:effectLst>
              </a:rPr>
              <a:t>Distraction &amp; Focus</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603513" y="1608557"/>
            <a:ext cx="5493026" cy="4822417"/>
          </a:xfrm>
        </p:spPr>
        <p:txBody>
          <a:bodyPr>
            <a:normAutofit/>
          </a:bodyPr>
          <a:lstStyle/>
          <a:p>
            <a:pPr marL="0" indent="0">
              <a:buNone/>
            </a:pPr>
            <a:r>
              <a:rPr lang="en-US" sz="2400" b="1" dirty="0" smtClean="0"/>
              <a:t>Focusing on many things all at once:</a:t>
            </a:r>
          </a:p>
          <a:p>
            <a:r>
              <a:rPr lang="en-US" sz="2400" dirty="0" smtClean="0"/>
              <a:t>Unloading instructions</a:t>
            </a:r>
          </a:p>
          <a:p>
            <a:r>
              <a:rPr lang="en-US" sz="2400" dirty="0" smtClean="0"/>
              <a:t>Counting children</a:t>
            </a:r>
          </a:p>
          <a:p>
            <a:r>
              <a:rPr lang="en-US" sz="2400" dirty="0" smtClean="0"/>
              <a:t>Communicating with parents</a:t>
            </a:r>
          </a:p>
          <a:p>
            <a:r>
              <a:rPr lang="en-US" sz="2400" dirty="0" smtClean="0"/>
              <a:t>Watching mirrors</a:t>
            </a:r>
          </a:p>
          <a:p>
            <a:r>
              <a:rPr lang="en-US" sz="2400" dirty="0" smtClean="0"/>
              <a:t>Tracking traffic flow and stop arm compliance</a:t>
            </a:r>
          </a:p>
          <a:p>
            <a:r>
              <a:rPr lang="en-US" sz="2400" dirty="0" smtClean="0"/>
              <a:t>Student management</a:t>
            </a:r>
          </a:p>
          <a:p>
            <a:endParaRPr lang="en-US" dirty="0"/>
          </a:p>
        </p:txBody>
      </p:sp>
      <p:pic>
        <p:nvPicPr>
          <p:cNvPr id="2" name="Content Placeholder 1"/>
          <p:cNvPicPr>
            <a:picLocks noGrp="1" noChangeAspect="1"/>
          </p:cNvPicPr>
          <p:nvPr>
            <p:ph sz="half" idx="2"/>
          </p:nvPr>
        </p:nvPicPr>
        <p:blipFill>
          <a:blip r:embed="rId3"/>
          <a:stretch>
            <a:fillRect/>
          </a:stretch>
        </p:blipFill>
        <p:spPr>
          <a:xfrm>
            <a:off x="7225747" y="2423376"/>
            <a:ext cx="4538027" cy="2933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136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464" y="514780"/>
            <a:ext cx="8911687" cy="1280890"/>
          </a:xfrm>
        </p:spPr>
        <p:txBody>
          <a:bodyPr>
            <a:normAutofit/>
          </a:bodyPr>
          <a:lstStyle/>
          <a:p>
            <a:r>
              <a:rPr lang="en-US" sz="4000" b="1" dirty="0" smtClean="0">
                <a:effectLst>
                  <a:outerShdw blurRad="38100" dist="38100" dir="2700000" algn="tl">
                    <a:srgbClr val="000000">
                      <a:alpha val="43137"/>
                    </a:srgbClr>
                  </a:outerShdw>
                </a:effectLst>
              </a:rPr>
              <a:t>Distraction &amp; Focus</a:t>
            </a:r>
            <a:endParaRPr lang="en-US" sz="4000" b="1" dirty="0">
              <a:effectLst>
                <a:outerShdw blurRad="38100" dist="38100" dir="2700000" algn="tl">
                  <a:srgbClr val="000000">
                    <a:alpha val="43137"/>
                  </a:srgbClr>
                </a:outerShdw>
              </a:effectLst>
            </a:endParaRPr>
          </a:p>
        </p:txBody>
      </p:sp>
      <p:pic>
        <p:nvPicPr>
          <p:cNvPr id="6" name="Content Placeholder 5">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026625" y="634051"/>
            <a:ext cx="8777210" cy="6830236"/>
          </a:xfrm>
        </p:spPr>
      </p:pic>
    </p:spTree>
    <p:extLst>
      <p:ext uri="{BB962C8B-B14F-4D97-AF65-F5344CB8AC3E}">
        <p14:creationId xmlns:p14="http://schemas.microsoft.com/office/powerpoint/2010/main" val="55498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7976" y="574414"/>
            <a:ext cx="8911687" cy="1280890"/>
          </a:xfrm>
        </p:spPr>
        <p:txBody>
          <a:bodyPr>
            <a:normAutofit/>
          </a:bodyPr>
          <a:lstStyle/>
          <a:p>
            <a:r>
              <a:rPr lang="en-US" sz="4000" b="1" dirty="0" smtClean="0">
                <a:effectLst>
                  <a:outerShdw blurRad="38100" dist="38100" dir="2700000" algn="tl">
                    <a:srgbClr val="000000">
                      <a:alpha val="43137"/>
                    </a:srgbClr>
                  </a:outerShdw>
                </a:effectLst>
              </a:rPr>
              <a:t>Looking But Not Seeing…</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618459" y="1608153"/>
            <a:ext cx="4580298" cy="4843670"/>
          </a:xfrm>
        </p:spPr>
        <p:txBody>
          <a:bodyPr>
            <a:normAutofit/>
          </a:bodyPr>
          <a:lstStyle/>
          <a:p>
            <a:pPr>
              <a:lnSpc>
                <a:spcPct val="150000"/>
              </a:lnSpc>
            </a:pPr>
            <a:endParaRPr lang="en-US" dirty="0" smtClean="0"/>
          </a:p>
          <a:p>
            <a:pPr>
              <a:lnSpc>
                <a:spcPct val="150000"/>
              </a:lnSpc>
            </a:pPr>
            <a:r>
              <a:rPr lang="en-US" sz="2400" b="1" dirty="0" smtClean="0"/>
              <a:t>Inattentional Blindness</a:t>
            </a:r>
          </a:p>
          <a:p>
            <a:pPr>
              <a:lnSpc>
                <a:spcPct val="150000"/>
              </a:lnSpc>
            </a:pPr>
            <a:r>
              <a:rPr lang="en-US" sz="2400" b="1" dirty="0"/>
              <a:t>Over confidence of </a:t>
            </a:r>
            <a:r>
              <a:rPr lang="en-US" sz="2400" b="1" dirty="0" smtClean="0"/>
              <a:t>abilities</a:t>
            </a:r>
          </a:p>
          <a:p>
            <a:pPr>
              <a:lnSpc>
                <a:spcPct val="150000"/>
              </a:lnSpc>
            </a:pPr>
            <a:r>
              <a:rPr lang="en-US" sz="2400" b="1" dirty="0"/>
              <a:t>Looked but failed to see </a:t>
            </a:r>
            <a:r>
              <a:rPr lang="en-US" sz="2400" b="1" dirty="0" smtClean="0"/>
              <a:t>  </a:t>
            </a:r>
            <a:endParaRPr lang="en-US" sz="2400"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5401" y="1855304"/>
            <a:ext cx="5358944" cy="3569140"/>
          </a:xfrm>
          <a:prstGeom prst="rect">
            <a:avLst/>
          </a:prstGeom>
        </p:spPr>
      </p:pic>
      <p:sp>
        <p:nvSpPr>
          <p:cNvPr id="9" name="Oval 8"/>
          <p:cNvSpPr/>
          <p:nvPr/>
        </p:nvSpPr>
        <p:spPr>
          <a:xfrm>
            <a:off x="9780104" y="3826565"/>
            <a:ext cx="1639957" cy="20971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4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33" y="554536"/>
            <a:ext cx="8911687" cy="1280890"/>
          </a:xfrm>
        </p:spPr>
        <p:txBody>
          <a:bodyPr/>
          <a:lstStyle/>
          <a:p>
            <a:r>
              <a:rPr lang="en-US" dirty="0" smtClean="0"/>
              <a:t>        </a:t>
            </a:r>
            <a:r>
              <a:rPr lang="en-US" sz="4000" b="1" dirty="0" smtClean="0">
                <a:effectLst>
                  <a:outerShdw blurRad="38100" dist="38100" dir="2700000" algn="tl">
                    <a:srgbClr val="000000">
                      <a:alpha val="43137"/>
                    </a:srgbClr>
                  </a:outerShdw>
                </a:effectLst>
              </a:rPr>
              <a:t>Contributing Factors…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407926" y="1443720"/>
            <a:ext cx="4329400" cy="3012840"/>
          </a:xfrm>
        </p:spPr>
        <p:txBody>
          <a:bodyPr/>
          <a:lstStyle/>
          <a:p>
            <a:pPr marL="0" indent="0">
              <a:buNone/>
            </a:pPr>
            <a:endParaRPr lang="en-US" dirty="0"/>
          </a:p>
          <a:p>
            <a:r>
              <a:rPr lang="en-US" sz="2400" b="1" dirty="0" smtClean="0"/>
              <a:t>Switch locations</a:t>
            </a:r>
            <a:endParaRPr lang="en-US" sz="2400" b="1" dirty="0"/>
          </a:p>
          <a:p>
            <a:r>
              <a:rPr lang="en-US" sz="2400" b="1" dirty="0" smtClean="0"/>
              <a:t>Peripheral vision</a:t>
            </a:r>
          </a:p>
          <a:p>
            <a:r>
              <a:rPr lang="en-US" sz="2400" b="1" dirty="0" smtClean="0"/>
              <a:t>Head position</a:t>
            </a:r>
          </a:p>
          <a:p>
            <a:endParaRPr lang="en-US" dirty="0"/>
          </a:p>
          <a:p>
            <a:endParaRPr lang="en-US" dirty="0"/>
          </a:p>
          <a:p>
            <a:endParaRPr lang="en-US" dirty="0"/>
          </a:p>
        </p:txBody>
      </p:sp>
      <p:pic>
        <p:nvPicPr>
          <p:cNvPr id="7" name="Content Placeholder 6" descr="IMG_3683.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86509" y="3405278"/>
            <a:ext cx="4310753" cy="323306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4187" y="1487451"/>
            <a:ext cx="4893739" cy="3800166"/>
          </a:xfrm>
          <a:prstGeom prst="rect">
            <a:avLst/>
          </a:prstGeom>
        </p:spPr>
      </p:pic>
    </p:spTree>
    <p:extLst>
      <p:ext uri="{BB962C8B-B14F-4D97-AF65-F5344CB8AC3E}">
        <p14:creationId xmlns:p14="http://schemas.microsoft.com/office/powerpoint/2010/main" val="215423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1872" y="594292"/>
            <a:ext cx="10225511" cy="1280890"/>
          </a:xfrm>
        </p:spPr>
        <p:txBody>
          <a:bodyPr>
            <a:normAutofit fontScale="90000"/>
          </a:bodyPr>
          <a:lstStyle/>
          <a:p>
            <a:r>
              <a:rPr lang="en-US" sz="4400" b="1" dirty="0" smtClean="0">
                <a:effectLst>
                  <a:outerShdw blurRad="38100" dist="38100" dir="2700000" algn="tl">
                    <a:srgbClr val="000000">
                      <a:alpha val="43137"/>
                    </a:srgbClr>
                  </a:outerShdw>
                </a:effectLst>
              </a:rPr>
              <a:t>Move the Air Door Switch to the Right…</a:t>
            </a:r>
            <a:endParaRPr lang="en-US" sz="4400" b="1" dirty="0">
              <a:effectLst>
                <a:outerShdw blurRad="38100" dist="38100" dir="2700000" algn="tl">
                  <a:srgbClr val="000000">
                    <a:alpha val="43137"/>
                  </a:srgbClr>
                </a:outerShdw>
              </a:effectLst>
            </a:endParaRPr>
          </a:p>
        </p:txBody>
      </p:sp>
      <p:pic>
        <p:nvPicPr>
          <p:cNvPr id="7" name="Content Placeholder 6" descr="IMG_3698.JPG"/>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2719156" y="1457738"/>
            <a:ext cx="6832347" cy="5124261"/>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4939747" y="4403034"/>
            <a:ext cx="2912165" cy="1441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767" y="542995"/>
            <a:ext cx="8194849" cy="1143000"/>
          </a:xfrm>
        </p:spPr>
        <p:txBody>
          <a:bodyPr>
            <a:noAutofit/>
          </a:bodyPr>
          <a:lstStyle/>
          <a:p>
            <a:pPr algn="l"/>
            <a:r>
              <a:rPr lang="en-US" sz="4000" b="1" dirty="0" smtClean="0">
                <a:effectLst>
                  <a:outerShdw blurRad="38100" dist="38100" dir="2700000" algn="tl">
                    <a:srgbClr val="000000">
                      <a:alpha val="43137"/>
                    </a:srgbClr>
                  </a:outerShdw>
                </a:effectLst>
              </a:rPr>
              <a:t>Mirror Adjustment is Critical!</a:t>
            </a:r>
            <a:endParaRPr lang="en-US" sz="4000" b="1"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3"/>
          <a:stretch>
            <a:fillRect/>
          </a:stretch>
        </p:blipFill>
        <p:spPr>
          <a:xfrm>
            <a:off x="3039742" y="1685995"/>
            <a:ext cx="5885597" cy="4419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5342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645" y="559141"/>
            <a:ext cx="8911687" cy="1280890"/>
          </a:xfrm>
        </p:spPr>
        <p:txBody>
          <a:bodyPr>
            <a:normAutofit/>
          </a:bodyPr>
          <a:lstStyle/>
          <a:p>
            <a:r>
              <a:rPr lang="en-US" sz="4000" b="1" dirty="0" smtClean="0">
                <a:effectLst>
                  <a:outerShdw blurRad="38100" dist="38100" dir="2700000" algn="tl">
                    <a:srgbClr val="000000">
                      <a:alpha val="43137"/>
                    </a:srgbClr>
                  </a:outerShdw>
                </a:effectLst>
              </a:rPr>
              <a:t>Tragedy Prevention Strategies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994159" y="1600201"/>
            <a:ext cx="4923476" cy="4525963"/>
          </a:xfrm>
        </p:spPr>
        <p:txBody>
          <a:bodyPr>
            <a:normAutofit/>
          </a:bodyPr>
          <a:lstStyle/>
          <a:p>
            <a:pPr marL="0" indent="0">
              <a:buNone/>
            </a:pPr>
            <a:r>
              <a:rPr lang="en-US" sz="2400" b="1" dirty="0" smtClean="0"/>
              <a:t>Five Seconds…</a:t>
            </a:r>
          </a:p>
          <a:p>
            <a:pPr marL="514350" indent="-514350">
              <a:buFont typeface="+mj-lt"/>
              <a:buAutoNum type="arabicPeriod"/>
            </a:pPr>
            <a:r>
              <a:rPr lang="en-US" sz="2400" b="1" dirty="0" smtClean="0"/>
              <a:t>Scan all mirrors</a:t>
            </a:r>
          </a:p>
          <a:p>
            <a:pPr marL="514350" indent="-514350">
              <a:buFont typeface="+mj-lt"/>
              <a:buAutoNum type="arabicPeriod"/>
            </a:pPr>
            <a:r>
              <a:rPr lang="en-US" sz="2400" b="1" dirty="0" smtClean="0"/>
              <a:t>Check the door for passengers</a:t>
            </a:r>
          </a:p>
          <a:p>
            <a:pPr marL="514350" indent="-514350">
              <a:buFont typeface="+mj-lt"/>
              <a:buAutoNum type="arabicPeriod"/>
            </a:pPr>
            <a:r>
              <a:rPr lang="en-US" sz="2400" b="1" dirty="0" smtClean="0"/>
              <a:t>Check cross-over mirrors</a:t>
            </a:r>
          </a:p>
          <a:p>
            <a:pPr marL="514350" indent="-514350">
              <a:buFont typeface="+mj-lt"/>
              <a:buAutoNum type="arabicPeriod"/>
            </a:pPr>
            <a:r>
              <a:rPr lang="en-US" sz="2400" b="1" i="1" dirty="0" smtClean="0"/>
              <a:t>“Check the door – once more!”</a:t>
            </a:r>
          </a:p>
          <a:p>
            <a:pPr marL="514350" indent="-514350">
              <a:buFont typeface="+mj-lt"/>
              <a:buAutoNum type="arabicPeriod"/>
            </a:pPr>
            <a:r>
              <a:rPr lang="en-US" sz="2400" b="1" dirty="0" smtClean="0"/>
              <a:t>Perform mirror sweep again</a:t>
            </a:r>
          </a:p>
          <a:p>
            <a:pPr marL="0" indent="0">
              <a:buNone/>
            </a:pPr>
            <a:endParaRPr lang="en-US" sz="2400" b="1"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rcRect t="-34769" b="-34769"/>
          <a:stretch>
            <a:fillRect/>
          </a:stretch>
        </p:blipFill>
        <p:spPr>
          <a:xfrm>
            <a:off x="7106478" y="1467335"/>
            <a:ext cx="4406055"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9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58646" y="534657"/>
            <a:ext cx="8911687" cy="1280890"/>
          </a:xfrm>
        </p:spPr>
        <p:txBody>
          <a:bodyPr>
            <a:normAutofit/>
          </a:bodyPr>
          <a:lstStyle/>
          <a:p>
            <a:r>
              <a:rPr lang="en-US" sz="4000" b="1" dirty="0" smtClean="0">
                <a:effectLst>
                  <a:outerShdw blurRad="38100" dist="38100" dir="2700000" algn="tl">
                    <a:srgbClr val="000000">
                      <a:alpha val="43137"/>
                    </a:srgbClr>
                  </a:outerShdw>
                </a:effectLst>
              </a:rPr>
              <a:t>Just Before Moving the Bus…</a:t>
            </a:r>
            <a:endParaRPr lang="en-US" sz="4000" b="1" dirty="0">
              <a:effectLst>
                <a:outerShdw blurRad="38100" dist="38100" dir="2700000" algn="tl">
                  <a:srgbClr val="000000">
                    <a:alpha val="43137"/>
                  </a:srgbClr>
                </a:outerShdw>
              </a:effectLst>
            </a:endParaRPr>
          </a:p>
        </p:txBody>
      </p:sp>
      <p:pic>
        <p:nvPicPr>
          <p:cNvPr id="5" name="Content Placeholder 4" descr="Screenshot 2015-05-31 15.58.07.p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903685" y="1659833"/>
            <a:ext cx="3427603" cy="2753139"/>
          </a:xfrm>
          <a:prstGeom prst="rect">
            <a:avLst/>
          </a:prstGeom>
          <a:ln>
            <a:noFill/>
          </a:ln>
          <a:effectLst>
            <a:outerShdw blurRad="292100" dist="139700" dir="2700000" algn="tl" rotWithShape="0">
              <a:srgbClr val="333333">
                <a:alpha val="65000"/>
              </a:srgbClr>
            </a:outerShdw>
          </a:effectLst>
        </p:spPr>
      </p:pic>
      <p:pic>
        <p:nvPicPr>
          <p:cNvPr id="6" name="Content Placeholder 5"/>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6928168" y="3275986"/>
            <a:ext cx="3512956" cy="290914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541326" y="4660985"/>
            <a:ext cx="5496339" cy="1754326"/>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Start a campaign! Make it the Driver’s Mantra!</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4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58038" y="415510"/>
            <a:ext cx="4709478" cy="609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7350" y="415510"/>
            <a:ext cx="4712222" cy="609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4916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outerShdw blurRad="38100" dist="38100" dir="2700000" algn="tl">
                    <a:srgbClr val="000000">
                      <a:alpha val="43137"/>
                    </a:srgbClr>
                  </a:outerShdw>
                </a:effectLst>
              </a:rPr>
              <a:t>Draggings</a:t>
            </a:r>
            <a:r>
              <a:rPr lang="en-US" b="1" dirty="0">
                <a:effectLst>
                  <a:outerShdw blurRad="38100" dist="38100" dir="2700000" algn="tl">
                    <a:srgbClr val="000000">
                      <a:alpha val="43137"/>
                    </a:srgbClr>
                  </a:outerShdw>
                </a:effectLst>
              </a:rPr>
              <a:t> – A National Problem</a:t>
            </a:r>
            <a:endParaRPr lang="en-US" dirty="0"/>
          </a:p>
        </p:txBody>
      </p:sp>
      <p:sp>
        <p:nvSpPr>
          <p:cNvPr id="3" name="Content Placeholder 2"/>
          <p:cNvSpPr>
            <a:spLocks noGrp="1"/>
          </p:cNvSpPr>
          <p:nvPr>
            <p:ph idx="1"/>
          </p:nvPr>
        </p:nvSpPr>
        <p:spPr/>
        <p:txBody>
          <a:bodyPr/>
          <a:lstStyle/>
          <a:p>
            <a:r>
              <a:rPr lang="en-US" dirty="0" smtClean="0">
                <a:hlinkClick r:id="rId3"/>
              </a:rPr>
              <a:t>NBC News - Kentucky School Bus Dragging</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10317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978" y="564475"/>
            <a:ext cx="8911687" cy="1280890"/>
          </a:xfrm>
        </p:spPr>
        <p:txBody>
          <a:bodyPr>
            <a:normAutofit/>
          </a:bodyPr>
          <a:lstStyle/>
          <a:p>
            <a:r>
              <a:rPr lang="en-US" sz="4000" b="1" dirty="0" smtClean="0">
                <a:effectLst>
                  <a:outerShdw blurRad="38100" dist="38100" dir="2700000" algn="tl">
                    <a:srgbClr val="000000">
                      <a:alpha val="43137"/>
                    </a:srgbClr>
                  </a:outerShdw>
                </a:effectLst>
              </a:rPr>
              <a:t>Free Materials!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94690" y="1467678"/>
            <a:ext cx="8915400" cy="3777622"/>
          </a:xfrm>
        </p:spPr>
        <p:txBody>
          <a:bodyPr>
            <a:normAutofit/>
          </a:bodyPr>
          <a:lstStyle/>
          <a:p>
            <a:r>
              <a:rPr lang="en-US" sz="2400" b="1" dirty="0" smtClean="0"/>
              <a:t>PTSI’s website:  www.ptsi.org</a:t>
            </a:r>
            <a:endParaRPr lang="en-US" sz="2400"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8860" y="2163343"/>
            <a:ext cx="8667059" cy="4694657"/>
          </a:xfrm>
          <a:prstGeom prst="rect">
            <a:avLst/>
          </a:prstGeom>
        </p:spPr>
      </p:pic>
      <p:sp>
        <p:nvSpPr>
          <p:cNvPr id="6" name="Oval 5"/>
          <p:cNvSpPr/>
          <p:nvPr/>
        </p:nvSpPr>
        <p:spPr>
          <a:xfrm>
            <a:off x="9377569" y="2539846"/>
            <a:ext cx="834887" cy="4174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0036070" y="1693448"/>
            <a:ext cx="1396379" cy="10568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5059" y="3001618"/>
            <a:ext cx="1562776" cy="1600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5816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5686" y="514078"/>
            <a:ext cx="8911687" cy="1280890"/>
          </a:xfrm>
        </p:spPr>
        <p:txBody>
          <a:bodyPr>
            <a:normAutofit/>
          </a:bodyPr>
          <a:lstStyle/>
          <a:p>
            <a:r>
              <a:rPr lang="en-US" sz="4000" b="1" dirty="0" smtClean="0">
                <a:effectLst>
                  <a:outerShdw blurRad="38100" dist="38100" dir="2700000" algn="tl">
                    <a:srgbClr val="000000">
                      <a:alpha val="43137"/>
                    </a:srgbClr>
                  </a:outerShdw>
                </a:effectLst>
              </a:rPr>
              <a:t>Print Into Posters and Handouts!</a:t>
            </a:r>
            <a:endParaRPr lang="en-US" sz="40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26974" y="1357757"/>
            <a:ext cx="9383628" cy="5082799"/>
          </a:xfrm>
          <a:prstGeom prst="rect">
            <a:avLst/>
          </a:prstGeom>
        </p:spPr>
      </p:pic>
      <p:sp>
        <p:nvSpPr>
          <p:cNvPr id="5" name="Oval 4"/>
          <p:cNvSpPr/>
          <p:nvPr/>
        </p:nvSpPr>
        <p:spPr>
          <a:xfrm>
            <a:off x="3429000" y="5208105"/>
            <a:ext cx="6261652" cy="8945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929809" y="3399183"/>
            <a:ext cx="3756991" cy="2256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338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943" y="330448"/>
            <a:ext cx="8911687" cy="1280890"/>
          </a:xfrm>
        </p:spPr>
        <p:txBody>
          <a:bodyPr>
            <a:normAutofit fontScale="90000"/>
          </a:bodyPr>
          <a:lstStyle/>
          <a:p>
            <a:pPr algn="ctr"/>
            <a:r>
              <a:rPr lang="en-US" sz="4400" b="1" i="1" dirty="0" smtClean="0">
                <a:solidFill>
                  <a:srgbClr val="C00000"/>
                </a:solidFill>
                <a:effectLst>
                  <a:outerShdw blurRad="38100" dist="38100" dir="2700000" algn="tl">
                    <a:srgbClr val="000000">
                      <a:alpha val="43137"/>
                    </a:srgbClr>
                  </a:outerShdw>
                </a:effectLst>
              </a:rPr>
              <a:t>Let’s Start A National Dialogue and Mantra Campaign Together!</a:t>
            </a:r>
            <a:endParaRPr lang="en-US" sz="4400" b="1" i="1"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471705" y="1769013"/>
            <a:ext cx="8229600" cy="3598117"/>
          </a:xfrm>
        </p:spPr>
        <p:txBody>
          <a:bodyPr>
            <a:normAutofit fontScale="62500" lnSpcReduction="20000"/>
          </a:bodyPr>
          <a:lstStyle/>
          <a:p>
            <a:endParaRPr lang="en-US" dirty="0"/>
          </a:p>
          <a:p>
            <a:pPr>
              <a:lnSpc>
                <a:spcPct val="120000"/>
              </a:lnSpc>
            </a:pPr>
            <a:r>
              <a:rPr lang="en-US" sz="2800" b="1" dirty="0" smtClean="0"/>
              <a:t>Kathleen </a:t>
            </a:r>
            <a:r>
              <a:rPr lang="en-US" sz="2800" b="1" dirty="0" err="1" smtClean="0"/>
              <a:t>Furneaux</a:t>
            </a:r>
            <a:endParaRPr lang="en-US" sz="2800" b="1" dirty="0" smtClean="0"/>
          </a:p>
          <a:p>
            <a:pPr marL="0" indent="0">
              <a:lnSpc>
                <a:spcPct val="120000"/>
              </a:lnSpc>
              <a:buNone/>
            </a:pPr>
            <a:r>
              <a:rPr lang="en-US" sz="2800" dirty="0" smtClean="0">
                <a:hlinkClick r:id="rId3"/>
              </a:rPr>
              <a:t>kathy@ptsi.org</a:t>
            </a:r>
            <a:endParaRPr lang="en-US" sz="2800" dirty="0" smtClean="0"/>
          </a:p>
          <a:p>
            <a:pPr marL="0" indent="0">
              <a:lnSpc>
                <a:spcPct val="120000"/>
              </a:lnSpc>
              <a:buNone/>
            </a:pPr>
            <a:r>
              <a:rPr lang="en-US" sz="2800" dirty="0"/>
              <a:t>	</a:t>
            </a:r>
            <a:r>
              <a:rPr lang="en-US" sz="2800" dirty="0" smtClean="0"/>
              <a:t>(800) 836-2210</a:t>
            </a:r>
          </a:p>
          <a:p>
            <a:pPr marL="0" indent="0">
              <a:lnSpc>
                <a:spcPct val="120000"/>
              </a:lnSpc>
              <a:buNone/>
            </a:pPr>
            <a:endParaRPr lang="en-US" sz="2800" dirty="0" smtClean="0"/>
          </a:p>
          <a:p>
            <a:pPr marL="0" indent="0">
              <a:lnSpc>
                <a:spcPct val="120000"/>
              </a:lnSpc>
              <a:buNone/>
            </a:pPr>
            <a:endParaRPr lang="en-US" sz="2800" dirty="0"/>
          </a:p>
          <a:p>
            <a:pPr>
              <a:lnSpc>
                <a:spcPct val="120000"/>
              </a:lnSpc>
            </a:pPr>
            <a:r>
              <a:rPr lang="en-US" sz="2800" b="1" dirty="0" smtClean="0"/>
              <a:t>Peter Lawrence</a:t>
            </a:r>
          </a:p>
          <a:p>
            <a:pPr marL="0" indent="0">
              <a:lnSpc>
                <a:spcPct val="120000"/>
              </a:lnSpc>
              <a:buNone/>
            </a:pPr>
            <a:r>
              <a:rPr lang="en-US" sz="2800" dirty="0" smtClean="0">
                <a:hlinkClick r:id="rId4"/>
              </a:rPr>
              <a:t>plawrence@fairport.org</a:t>
            </a:r>
            <a:endParaRPr lang="en-US" sz="2800" dirty="0" smtClean="0"/>
          </a:p>
          <a:p>
            <a:pPr marL="0" indent="0">
              <a:lnSpc>
                <a:spcPct val="120000"/>
              </a:lnSpc>
              <a:buNone/>
            </a:pPr>
            <a:r>
              <a:rPr lang="en-US" sz="2800" dirty="0"/>
              <a:t>	</a:t>
            </a:r>
            <a:r>
              <a:rPr lang="en-US" sz="2800" dirty="0" smtClean="0"/>
              <a:t>(585) 421-2025</a:t>
            </a:r>
            <a:endParaRPr lang="en-US" sz="2800" dirty="0"/>
          </a:p>
        </p:txBody>
      </p:sp>
      <p:pic>
        <p:nvPicPr>
          <p:cNvPr id="7" name="Picture 6" descr="Screenshot 2015-05-31 15.45.5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9360" y="3287995"/>
            <a:ext cx="2639657" cy="449303"/>
          </a:xfrm>
          <a:prstGeom prst="rect">
            <a:avLst/>
          </a:prstGeom>
          <a:ln>
            <a:noFill/>
          </a:ln>
          <a:effectLst>
            <a:outerShdw blurRad="190500" algn="tl" rotWithShape="0">
              <a:srgbClr val="000000">
                <a:alpha val="70000"/>
              </a:srgbClr>
            </a:outerShdw>
          </a:effectLst>
        </p:spPr>
      </p:pic>
      <p:pic>
        <p:nvPicPr>
          <p:cNvPr id="8" name="Picture 7" descr="Screenshot 2015-05-31 15.47.19.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0297" y="5285646"/>
            <a:ext cx="1953832" cy="564825"/>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6243" y="1878796"/>
            <a:ext cx="5702387" cy="4743348"/>
          </a:xfrm>
          <a:prstGeom prst="rect">
            <a:avLst/>
          </a:prstGeom>
        </p:spPr>
      </p:pic>
    </p:spTree>
    <p:extLst>
      <p:ext uri="{BB962C8B-B14F-4D97-AF65-F5344CB8AC3E}">
        <p14:creationId xmlns:p14="http://schemas.microsoft.com/office/powerpoint/2010/main" val="2254417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163" y="606073"/>
            <a:ext cx="9980443" cy="1280890"/>
          </a:xfrm>
        </p:spPr>
        <p:txBody>
          <a:bodyPr/>
          <a:lstStyle/>
          <a:p>
            <a:r>
              <a:rPr lang="en-US" b="1" dirty="0" smtClean="0">
                <a:effectLst>
                  <a:outerShdw blurRad="38100" dist="38100" dir="2700000" algn="tl">
                    <a:srgbClr val="000000">
                      <a:alpha val="43137"/>
                    </a:srgbClr>
                  </a:outerShdw>
                </a:effectLst>
              </a:rPr>
              <a:t>Draggings – Let’s Start A National Dialogue!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39232" y="1762538"/>
            <a:ext cx="6376988" cy="4757531"/>
          </a:xfrm>
        </p:spPr>
        <p:txBody>
          <a:bodyPr>
            <a:noAutofit/>
          </a:bodyPr>
          <a:lstStyle/>
          <a:p>
            <a:pPr>
              <a:spcAft>
                <a:spcPts val="1200"/>
              </a:spcAft>
            </a:pPr>
            <a:r>
              <a:rPr lang="en-US" sz="2400" b="1" dirty="0"/>
              <a:t>H</a:t>
            </a:r>
            <a:r>
              <a:rPr lang="en-US" sz="2400" b="1" dirty="0" smtClean="0"/>
              <a:t>ave you discussed </a:t>
            </a:r>
            <a:r>
              <a:rPr lang="en-US" sz="2400" b="1" dirty="0"/>
              <a:t>the issue of school bus </a:t>
            </a:r>
            <a:r>
              <a:rPr lang="en-US" sz="2400" b="1" dirty="0" smtClean="0"/>
              <a:t>draggings with your Drivers?</a:t>
            </a:r>
            <a:endParaRPr lang="en-US" sz="2400" b="1" dirty="0"/>
          </a:p>
          <a:p>
            <a:pPr>
              <a:spcAft>
                <a:spcPts val="1200"/>
              </a:spcAft>
            </a:pPr>
            <a:r>
              <a:rPr lang="en-US" sz="2400" b="1" dirty="0" smtClean="0"/>
              <a:t>What </a:t>
            </a:r>
            <a:r>
              <a:rPr lang="en-US" sz="2400" b="1" dirty="0"/>
              <a:t>did these discussions entail</a:t>
            </a:r>
            <a:r>
              <a:rPr lang="en-US" sz="2400" b="1" dirty="0" smtClean="0"/>
              <a:t>?</a:t>
            </a:r>
          </a:p>
          <a:p>
            <a:pPr>
              <a:spcAft>
                <a:spcPts val="1200"/>
              </a:spcAft>
            </a:pPr>
            <a:r>
              <a:rPr lang="en-US" sz="2400" b="1" dirty="0" smtClean="0"/>
              <a:t>What have you learned about draggings?</a:t>
            </a:r>
          </a:p>
          <a:p>
            <a:pPr>
              <a:spcAft>
                <a:spcPts val="1200"/>
              </a:spcAft>
            </a:pPr>
            <a:r>
              <a:rPr lang="en-US" sz="2400" b="1" dirty="0" smtClean="0"/>
              <a:t>What do you think causes these draggings?</a:t>
            </a:r>
          </a:p>
          <a:p>
            <a:pPr>
              <a:spcAft>
                <a:spcPts val="1200"/>
              </a:spcAft>
            </a:pPr>
            <a:r>
              <a:rPr lang="en-US" sz="2400" b="1" dirty="0" smtClean="0"/>
              <a:t>How can we prevent them?</a:t>
            </a:r>
            <a:endParaRPr lang="en-US" sz="24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1752" y="2589844"/>
            <a:ext cx="4030854" cy="3177648"/>
          </a:xfrm>
          <a:prstGeom prst="rect">
            <a:avLst/>
          </a:prstGeom>
        </p:spPr>
      </p:pic>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7728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978" y="663866"/>
            <a:ext cx="8911687" cy="1280890"/>
          </a:xfrm>
        </p:spPr>
        <p:txBody>
          <a:bodyPr>
            <a:normAutofit/>
          </a:bodyPr>
          <a:lstStyle/>
          <a:p>
            <a:r>
              <a:rPr lang="en-US" b="1" dirty="0" smtClean="0">
                <a:effectLst>
                  <a:outerShdw blurRad="38100" dist="38100" dir="2700000" algn="tl">
                    <a:srgbClr val="000000">
                      <a:alpha val="43137"/>
                    </a:srgbClr>
                  </a:outerShdw>
                </a:effectLst>
              </a:rPr>
              <a:t>What the Data Shows Us…</a:t>
            </a:r>
            <a:endParaRPr lang="en-US" b="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6106614"/>
              </p:ext>
            </p:extLst>
          </p:nvPr>
        </p:nvGraphicFramePr>
        <p:xfrm>
          <a:off x="2589213" y="1544595"/>
          <a:ext cx="8915400" cy="4956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41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
        <p:nvSpPr>
          <p:cNvPr id="8" name="Title 7"/>
          <p:cNvSpPr>
            <a:spLocks noGrp="1"/>
          </p:cNvSpPr>
          <p:nvPr>
            <p:ph type="title"/>
          </p:nvPr>
        </p:nvSpPr>
        <p:spPr/>
        <p:txBody>
          <a:bodyPr/>
          <a:lstStyle/>
          <a:p>
            <a:r>
              <a:rPr lang="en-US" dirty="0" smtClean="0"/>
              <a:t>     </a:t>
            </a:r>
            <a:r>
              <a:rPr lang="en-US" b="1" dirty="0" smtClean="0">
                <a:effectLst>
                  <a:outerShdw blurRad="38100" dist="38100" dir="2700000" algn="tl">
                    <a:srgbClr val="000000">
                      <a:alpha val="43137"/>
                    </a:srgbClr>
                  </a:outerShdw>
                </a:effectLst>
              </a:rPr>
              <a:t>Dragging Distances…</a:t>
            </a:r>
            <a:endParaRPr lang="en-US" b="1" dirty="0">
              <a:effectLst>
                <a:outerShdw blurRad="38100" dist="38100" dir="2700000" algn="tl">
                  <a:srgbClr val="000000">
                    <a:alpha val="43137"/>
                  </a:srgbClr>
                </a:outerShdw>
              </a:effectLst>
            </a:endParaRPr>
          </a:p>
        </p:txBody>
      </p:sp>
      <p:cxnSp>
        <p:nvCxnSpPr>
          <p:cNvPr id="10" name="Straight Connector 9"/>
          <p:cNvCxnSpPr/>
          <p:nvPr/>
        </p:nvCxnSpPr>
        <p:spPr>
          <a:xfrm flipH="1">
            <a:off x="10832661" y="2608118"/>
            <a:ext cx="17280" cy="2834225"/>
          </a:xfrm>
          <a:prstGeom prst="line">
            <a:avLst/>
          </a:prstGeom>
          <a:ln w="60325">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Explosion 1 10"/>
          <p:cNvSpPr/>
          <p:nvPr/>
        </p:nvSpPr>
        <p:spPr>
          <a:xfrm>
            <a:off x="8921850" y="520193"/>
            <a:ext cx="2298565" cy="1850371"/>
          </a:xfrm>
          <a:prstGeom prst="irregularSeal1">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From less than 20'</a:t>
            </a:r>
            <a:endParaRPr lang="en-US" dirty="0">
              <a:solidFill>
                <a:schemeClr val="bg1"/>
              </a:solidFill>
            </a:endParaRPr>
          </a:p>
        </p:txBody>
      </p:sp>
      <p:cxnSp>
        <p:nvCxnSpPr>
          <p:cNvPr id="13" name="Straight Connector 12"/>
          <p:cNvCxnSpPr/>
          <p:nvPr/>
        </p:nvCxnSpPr>
        <p:spPr>
          <a:xfrm>
            <a:off x="10849941" y="2608117"/>
            <a:ext cx="0" cy="2834225"/>
          </a:xfrm>
          <a:prstGeom prst="line">
            <a:avLst/>
          </a:prstGeom>
          <a:ln w="127000">
            <a:solidFill>
              <a:srgbClr val="FF0000"/>
            </a:solidFill>
            <a:round/>
            <a:headEnd type="stealth"/>
            <a:tailEnd type="stealth" w="med" len="med"/>
          </a:ln>
        </p:spPr>
        <p:style>
          <a:lnRef idx="2">
            <a:schemeClr val="accent1"/>
          </a:lnRef>
          <a:fillRef idx="0">
            <a:schemeClr val="accent1"/>
          </a:fillRef>
          <a:effectRef idx="1">
            <a:schemeClr val="accent1"/>
          </a:effectRef>
          <a:fontRef idx="minor">
            <a:schemeClr val="tx1"/>
          </a:fontRef>
        </p:style>
      </p:cxnSp>
      <p:sp>
        <p:nvSpPr>
          <p:cNvPr id="14" name="Explosion 2 13"/>
          <p:cNvSpPr/>
          <p:nvPr/>
        </p:nvSpPr>
        <p:spPr>
          <a:xfrm>
            <a:off x="83747" y="1264555"/>
            <a:ext cx="5213187" cy="3405423"/>
          </a:xfrm>
          <a:prstGeom prst="irregularSeal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More than to 17x’s length of a football field…</a:t>
            </a:r>
            <a:endParaRPr lang="en-US" dirty="0"/>
          </a:p>
        </p:txBody>
      </p:sp>
    </p:spTree>
    <p:extLst>
      <p:ext uri="{BB962C8B-B14F-4D97-AF65-F5344CB8AC3E}">
        <p14:creationId xmlns:p14="http://schemas.microsoft.com/office/powerpoint/2010/main" val="16986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28423E-6 -1.28763E-6 L -0.0682 -1.28763E-6 " pathEditMode="relative" rAng="0" ptsTypes="AA">
                                      <p:cBhvr>
                                        <p:cTn id="10" dur="2000" fill="hold"/>
                                        <p:tgtEl>
                                          <p:spTgt spid="10"/>
                                        </p:tgtEl>
                                        <p:attrNameLst>
                                          <p:attrName>ppt_x</p:attrName>
                                          <p:attrName>ppt_y</p:attrName>
                                        </p:attrNameLst>
                                      </p:cBhvr>
                                      <p:rCtr x="-3418"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4.21724E-6 4.44444E-6 L -0.67883 -0.00672 " pathEditMode="relative" rAng="0" ptsTypes="AA">
                                      <p:cBhvr>
                                        <p:cTn id="22" dur="2000" fill="hold"/>
                                        <p:tgtEl>
                                          <p:spTgt spid="13"/>
                                        </p:tgtEl>
                                        <p:attrNameLst>
                                          <p:attrName>ppt_x</p:attrName>
                                          <p:attrName>ppt_y</p:attrName>
                                        </p:attrNameLst>
                                      </p:cBhvr>
                                      <p:rCtr x="-33941" y="-347"/>
                                    </p:animMotion>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80">
                                          <p:stCondLst>
                                            <p:cond delay="0"/>
                                          </p:stCondLst>
                                        </p:cTn>
                                        <p:tgtEl>
                                          <p:spTgt spid="14"/>
                                        </p:tgtEl>
                                      </p:cBhvr>
                                    </p:animEffect>
                                    <p:anim calcmode="lin" valueType="num">
                                      <p:cBhvr>
                                        <p:cTn id="2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gtEl>
                                      </p:cBhvr>
                                      <p:to x="100000" y="60000"/>
                                    </p:animScale>
                                    <p:animScale>
                                      <p:cBhvr>
                                        <p:cTn id="34" dur="166" decel="50000">
                                          <p:stCondLst>
                                            <p:cond delay="676"/>
                                          </p:stCondLst>
                                        </p:cTn>
                                        <p:tgtEl>
                                          <p:spTgt spid="14"/>
                                        </p:tgtEl>
                                      </p:cBhvr>
                                      <p:to x="100000" y="100000"/>
                                    </p:animScale>
                                    <p:animScale>
                                      <p:cBhvr>
                                        <p:cTn id="35" dur="26">
                                          <p:stCondLst>
                                            <p:cond delay="1312"/>
                                          </p:stCondLst>
                                        </p:cTn>
                                        <p:tgtEl>
                                          <p:spTgt spid="14"/>
                                        </p:tgtEl>
                                      </p:cBhvr>
                                      <p:to x="100000" y="80000"/>
                                    </p:animScale>
                                    <p:animScale>
                                      <p:cBhvr>
                                        <p:cTn id="36" dur="166" decel="50000">
                                          <p:stCondLst>
                                            <p:cond delay="1338"/>
                                          </p:stCondLst>
                                        </p:cTn>
                                        <p:tgtEl>
                                          <p:spTgt spid="14"/>
                                        </p:tgtEl>
                                      </p:cBhvr>
                                      <p:to x="100000" y="100000"/>
                                    </p:animScale>
                                    <p:animScale>
                                      <p:cBhvr>
                                        <p:cTn id="37" dur="26">
                                          <p:stCondLst>
                                            <p:cond delay="1642"/>
                                          </p:stCondLst>
                                        </p:cTn>
                                        <p:tgtEl>
                                          <p:spTgt spid="14"/>
                                        </p:tgtEl>
                                      </p:cBhvr>
                                      <p:to x="100000" y="90000"/>
                                    </p:animScale>
                                    <p:animScale>
                                      <p:cBhvr>
                                        <p:cTn id="38" dur="166" decel="50000">
                                          <p:stCondLst>
                                            <p:cond delay="1668"/>
                                          </p:stCondLst>
                                        </p:cTn>
                                        <p:tgtEl>
                                          <p:spTgt spid="14"/>
                                        </p:tgtEl>
                                      </p:cBhvr>
                                      <p:to x="100000" y="100000"/>
                                    </p:animScale>
                                    <p:animScale>
                                      <p:cBhvr>
                                        <p:cTn id="39" dur="26">
                                          <p:stCondLst>
                                            <p:cond delay="1808"/>
                                          </p:stCondLst>
                                        </p:cTn>
                                        <p:tgtEl>
                                          <p:spTgt spid="14"/>
                                        </p:tgtEl>
                                      </p:cBhvr>
                                      <p:to x="100000" y="95000"/>
                                    </p:animScale>
                                    <p:animScale>
                                      <p:cBhvr>
                                        <p:cTn id="4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313" y="614171"/>
            <a:ext cx="8911687" cy="1280890"/>
          </a:xfrm>
        </p:spPr>
        <p:txBody>
          <a:bodyPr>
            <a:normAutofit/>
          </a:bodyPr>
          <a:lstStyle/>
          <a:p>
            <a:r>
              <a:rPr lang="en-US" sz="4000" b="1" dirty="0" smtClean="0">
                <a:effectLst>
                  <a:outerShdw blurRad="38100" dist="38100" dir="2700000" algn="tl">
                    <a:srgbClr val="000000">
                      <a:alpha val="43137"/>
                    </a:srgbClr>
                  </a:outerShdw>
                </a:effectLst>
              </a:rPr>
              <a:t>   Types of Draggings</a:t>
            </a:r>
            <a:endParaRPr lang="en-US" sz="4000" b="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96527547"/>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918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322" y="542995"/>
            <a:ext cx="9760225" cy="1143000"/>
          </a:xfrm>
        </p:spPr>
        <p:txBody>
          <a:bodyPr>
            <a:normAutofit/>
          </a:bodyPr>
          <a:lstStyle/>
          <a:p>
            <a:pPr algn="l"/>
            <a:r>
              <a:rPr lang="en-US" sz="4000" b="1" dirty="0" smtClean="0">
                <a:effectLst>
                  <a:outerShdw blurRad="38100" dist="38100" dir="2700000" algn="tl">
                    <a:srgbClr val="000000">
                      <a:alpha val="43137"/>
                    </a:srgbClr>
                  </a:outerShdw>
                </a:effectLst>
              </a:rPr>
              <a:t>More Data…</a:t>
            </a:r>
            <a:endParaRPr lang="en-US" sz="4000" b="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85459506"/>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067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04" y="514078"/>
            <a:ext cx="9304214" cy="1280890"/>
          </a:xfrm>
        </p:spPr>
        <p:txBody>
          <a:bodyPr>
            <a:noAutofit/>
          </a:bodyPr>
          <a:lstStyle/>
          <a:p>
            <a:r>
              <a:rPr lang="en-US" sz="4000" b="1" dirty="0" smtClean="0">
                <a:effectLst>
                  <a:outerShdw blurRad="38100" dist="38100" dir="2700000" algn="tl">
                    <a:srgbClr val="000000">
                      <a:alpha val="43137"/>
                    </a:srgbClr>
                  </a:outerShdw>
                </a:effectLst>
              </a:rPr>
              <a:t>National Attention – Inside Edition</a:t>
            </a:r>
            <a:endParaRPr lang="en-US" sz="4000"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873594" y="1601359"/>
            <a:ext cx="3881163" cy="4222971"/>
          </a:xfrm>
        </p:spPr>
        <p:txBody>
          <a:bodyPr>
            <a:normAutofit lnSpcReduction="10000"/>
          </a:bodyPr>
          <a:lstStyle/>
          <a:p>
            <a:r>
              <a:rPr lang="en-US" sz="2400" b="1" dirty="0" smtClean="0"/>
              <a:t>Contacted us to help get the word out…</a:t>
            </a:r>
          </a:p>
          <a:p>
            <a:r>
              <a:rPr lang="en-US" sz="2400" b="1" dirty="0" smtClean="0"/>
              <a:t>Peter and I worked with them closely</a:t>
            </a:r>
          </a:p>
          <a:p>
            <a:r>
              <a:rPr lang="en-US" sz="2400" b="1" dirty="0" smtClean="0"/>
              <a:t>Hours and hours of footage – good material</a:t>
            </a:r>
          </a:p>
          <a:p>
            <a:r>
              <a:rPr lang="en-US" sz="2400" b="1" dirty="0" smtClean="0"/>
              <a:t>Unfortunately, very little of the prevention information made the final cut…</a:t>
            </a:r>
          </a:p>
          <a:p>
            <a:pPr marL="0" indent="0">
              <a:buNone/>
            </a:pP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4831" y="2029494"/>
            <a:ext cx="5880751" cy="3478697"/>
          </a:xfrm>
          <a:prstGeom prst="rect">
            <a:avLst/>
          </a:prstGeom>
        </p:spPr>
      </p:pic>
      <p:sp>
        <p:nvSpPr>
          <p:cNvPr id="10" name="Right Arrow 9"/>
          <p:cNvSpPr/>
          <p:nvPr/>
        </p:nvSpPr>
        <p:spPr>
          <a:xfrm>
            <a:off x="6410739" y="5416826"/>
            <a:ext cx="5227982" cy="14411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6758414" y="5742717"/>
            <a:ext cx="4313583"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Let’s watch the video footage that aired on September 8</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0600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75765"/>
            <a:ext cx="8915400" cy="4835457"/>
          </a:xfrm>
        </p:spPr>
        <p:txBody>
          <a:bodyPr/>
          <a:lstStyle/>
          <a:p>
            <a:r>
              <a:rPr lang="en-US" dirty="0" smtClean="0">
                <a:hlinkClick r:id="rId3"/>
              </a:rPr>
              <a:t>Inside edition</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188" y="1519518"/>
            <a:ext cx="8874227" cy="4652919"/>
          </a:xfrm>
          <a:prstGeom prst="rect">
            <a:avLst/>
          </a:prstGeom>
        </p:spPr>
      </p:pic>
    </p:spTree>
    <p:extLst>
      <p:ext uri="{BB962C8B-B14F-4D97-AF65-F5344CB8AC3E}">
        <p14:creationId xmlns:p14="http://schemas.microsoft.com/office/powerpoint/2010/main" val="3706937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641</TotalTime>
  <Words>942</Words>
  <Application>Microsoft Office PowerPoint</Application>
  <PresentationFormat>Custom</PresentationFormat>
  <Paragraphs>144</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Wisp</vt:lpstr>
      <vt:lpstr>School Bus Service Door Draggings – Grassroots Prevention</vt:lpstr>
      <vt:lpstr>Draggings – A National Problem</vt:lpstr>
      <vt:lpstr>Draggings – Let’s Start A National Dialogue!</vt:lpstr>
      <vt:lpstr>What the Data Shows Us…</vt:lpstr>
      <vt:lpstr>     Dragging Distances…</vt:lpstr>
      <vt:lpstr>   Types of Draggings</vt:lpstr>
      <vt:lpstr>More Data…</vt:lpstr>
      <vt:lpstr>National Attention – Inside Edition</vt:lpstr>
      <vt:lpstr>PowerPoint Presentation</vt:lpstr>
      <vt:lpstr> Contributing Factors…</vt:lpstr>
      <vt:lpstr>Distraction &amp; Focus</vt:lpstr>
      <vt:lpstr>Distraction &amp; Focus</vt:lpstr>
      <vt:lpstr>Looking But Not Seeing…</vt:lpstr>
      <vt:lpstr>        Contributing Factors…</vt:lpstr>
      <vt:lpstr>Move the Air Door Switch to the Right…</vt:lpstr>
      <vt:lpstr>Mirror Adjustment is Critical!</vt:lpstr>
      <vt:lpstr>Tragedy Prevention Strategies</vt:lpstr>
      <vt:lpstr>Just Before Moving the Bus…</vt:lpstr>
      <vt:lpstr>PowerPoint Presentation</vt:lpstr>
      <vt:lpstr>Free Materials!</vt:lpstr>
      <vt:lpstr>Print Into Posters and Handouts!</vt:lpstr>
      <vt:lpstr>Let’s Start A National Dialogue and Mantra Campaign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Bus Service Door Draggings – Grassroots Prevention</dc:title>
  <dc:creator>Kathy Furneaux</dc:creator>
  <cp:lastModifiedBy>dgraham</cp:lastModifiedBy>
  <cp:revision>43</cp:revision>
  <dcterms:created xsi:type="dcterms:W3CDTF">2015-11-02T17:40:11Z</dcterms:created>
  <dcterms:modified xsi:type="dcterms:W3CDTF">2016-06-30T15:20:53Z</dcterms:modified>
</cp:coreProperties>
</file>